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8" r:id="rId4"/>
    <p:sldId id="259" r:id="rId5"/>
    <p:sldId id="260" r:id="rId6"/>
    <p:sldId id="261" r:id="rId7"/>
    <p:sldId id="287"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8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89795-87FF-46D7-AB2C-F982571E8391}" type="datetimeFigureOut">
              <a:rPr lang="en-GB" smtClean="0"/>
              <a:t>24/11/2017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8FEC2F-ACD7-4D96-84EE-1EAA6127C2E5}" type="slidenum">
              <a:rPr lang="en-GB" smtClean="0"/>
              <a:t>‹#›</a:t>
            </a:fld>
            <a:endParaRPr lang="en-GB"/>
          </a:p>
        </p:txBody>
      </p:sp>
    </p:spTree>
    <p:extLst>
      <p:ext uri="{BB962C8B-B14F-4D97-AF65-F5344CB8AC3E}">
        <p14:creationId xmlns:p14="http://schemas.microsoft.com/office/powerpoint/2010/main" val="3686651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8FEC2F-ACD7-4D96-84EE-1EAA6127C2E5}" type="slidenum">
              <a:rPr lang="en-GB" smtClean="0"/>
              <a:t>1</a:t>
            </a:fld>
            <a:endParaRPr lang="en-GB"/>
          </a:p>
        </p:txBody>
      </p:sp>
    </p:spTree>
    <p:extLst>
      <p:ext uri="{BB962C8B-B14F-4D97-AF65-F5344CB8AC3E}">
        <p14:creationId xmlns:p14="http://schemas.microsoft.com/office/powerpoint/2010/main" val="377209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7D8FEC2F-ACD7-4D96-84EE-1EAA6127C2E5}" type="slidenum">
              <a:rPr lang="en-GB" smtClean="0"/>
              <a:t>15</a:t>
            </a:fld>
            <a:endParaRPr lang="en-GB"/>
          </a:p>
        </p:txBody>
      </p:sp>
    </p:spTree>
    <p:extLst>
      <p:ext uri="{BB962C8B-B14F-4D97-AF65-F5344CB8AC3E}">
        <p14:creationId xmlns:p14="http://schemas.microsoft.com/office/powerpoint/2010/main" val="1933868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5E4613F-C7B6-4E3E-B2F1-B99613136F11}" type="datetimeFigureOut">
              <a:rPr lang="en-GB" smtClean="0"/>
              <a:t>24/11/2017</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FB653D4-CC3D-43B4-B3D0-B4A7E9523A7B}"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E4613F-C7B6-4E3E-B2F1-B99613136F11}" type="datetimeFigureOut">
              <a:rPr lang="en-GB" smtClean="0"/>
              <a:t>24/11/2017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FB653D4-CC3D-43B4-B3D0-B4A7E9523A7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5E4613F-C7B6-4E3E-B2F1-B99613136F11}" type="datetimeFigureOut">
              <a:rPr lang="en-GB" smtClean="0"/>
              <a:t>24/11/2017</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FB653D4-CC3D-43B4-B3D0-B4A7E9523A7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E4613F-C7B6-4E3E-B2F1-B99613136F11}" type="datetimeFigureOut">
              <a:rPr lang="en-GB" smtClean="0"/>
              <a:t>24/11/2017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FB653D4-CC3D-43B4-B3D0-B4A7E9523A7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5E4613F-C7B6-4E3E-B2F1-B99613136F11}" type="datetimeFigureOut">
              <a:rPr lang="en-GB" smtClean="0"/>
              <a:t>24/11/2017</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FB653D4-CC3D-43B4-B3D0-B4A7E9523A7B}"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E4613F-C7B6-4E3E-B2F1-B99613136F11}" type="datetimeFigureOut">
              <a:rPr lang="en-GB" smtClean="0"/>
              <a:t>24/11/2017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FB653D4-CC3D-43B4-B3D0-B4A7E9523A7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E4613F-C7B6-4E3E-B2F1-B99613136F11}" type="datetimeFigureOut">
              <a:rPr lang="en-GB" smtClean="0"/>
              <a:t>24/11/2017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FB653D4-CC3D-43B4-B3D0-B4A7E9523A7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5E4613F-C7B6-4E3E-B2F1-B99613136F11}" type="datetimeFigureOut">
              <a:rPr lang="en-GB" smtClean="0"/>
              <a:t>24/11/2017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FB653D4-CC3D-43B4-B3D0-B4A7E9523A7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5E4613F-C7B6-4E3E-B2F1-B99613136F11}" type="datetimeFigureOut">
              <a:rPr lang="en-GB" smtClean="0"/>
              <a:t>24/11/2017</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AFB653D4-CC3D-43B4-B3D0-B4A7E9523A7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E4613F-C7B6-4E3E-B2F1-B99613136F11}" type="datetimeFigureOut">
              <a:rPr lang="en-GB" smtClean="0"/>
              <a:t>24/11/2017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FB653D4-CC3D-43B4-B3D0-B4A7E9523A7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5E4613F-C7B6-4E3E-B2F1-B99613136F11}" type="datetimeFigureOut">
              <a:rPr lang="en-GB" smtClean="0"/>
              <a:t>24/11/2017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FB653D4-CC3D-43B4-B3D0-B4A7E9523A7B}" type="slidenum">
              <a:rPr lang="en-GB" smtClean="0"/>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5E4613F-C7B6-4E3E-B2F1-B99613136F11}" type="datetimeFigureOut">
              <a:rPr lang="en-GB" smtClean="0"/>
              <a:t>24/11/2017</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FB653D4-CC3D-43B4-B3D0-B4A7E9523A7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Creative_industries#CITEREFFlorida2002" TargetMode="External"/><Relationship Id="rId2" Type="http://schemas.openxmlformats.org/officeDocument/2006/relationships/hyperlink" Target="https://en.wikipedia.org/wiki/Human_creativity" TargetMode="External"/><Relationship Id="rId1" Type="http://schemas.openxmlformats.org/officeDocument/2006/relationships/slideLayout" Target="../slideLayouts/slideLayout2.xml"/><Relationship Id="rId4" Type="http://schemas.openxmlformats.org/officeDocument/2006/relationships/hyperlink" Target="https://en.wikipedia.org/wiki/Creative_industries#CITEREFLandryBianchini1995"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n.wikipedia.org/wiki/Cultural_heritage" TargetMode="External"/><Relationship Id="rId7" Type="http://schemas.openxmlformats.org/officeDocument/2006/relationships/hyperlink" Target="https://en.wikipedia.org/wiki/Outdoor_activities" TargetMode="External"/><Relationship Id="rId2" Type="http://schemas.openxmlformats.org/officeDocument/2006/relationships/hyperlink" Target="https://en.wikipedia.org/wiki/Cultural_tourism" TargetMode="External"/><Relationship Id="rId1" Type="http://schemas.openxmlformats.org/officeDocument/2006/relationships/slideLayout" Target="../slideLayouts/slideLayout2.xml"/><Relationship Id="rId6" Type="http://schemas.openxmlformats.org/officeDocument/2006/relationships/hyperlink" Target="https://en.wikipedia.org/wiki/Sports" TargetMode="External"/><Relationship Id="rId5" Type="http://schemas.openxmlformats.org/officeDocument/2006/relationships/hyperlink" Target="https://en.wikipedia.org/wiki/Library" TargetMode="External"/><Relationship Id="rId4" Type="http://schemas.openxmlformats.org/officeDocument/2006/relationships/hyperlink" Target="https://en.wikipedia.org/wiki/Museu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Cul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AFRICAN ORAL LITERATUTRES AND DIGITAL </a:t>
            </a:r>
            <a:r>
              <a:rPr lang="en-GB" dirty="0" smtClean="0"/>
              <a:t>ORALITY</a:t>
            </a:r>
            <a:r>
              <a:rPr lang="en-GB" dirty="0"/>
              <a:t/>
            </a:r>
            <a:br>
              <a:rPr lang="en-GB" dirty="0"/>
            </a:br>
            <a:endParaRPr lang="en-GB" b="1" dirty="0"/>
          </a:p>
        </p:txBody>
      </p:sp>
      <p:sp>
        <p:nvSpPr>
          <p:cNvPr id="3" name="Subtitle 2"/>
          <p:cNvSpPr>
            <a:spLocks noGrp="1"/>
          </p:cNvSpPr>
          <p:nvPr>
            <p:ph type="subTitle" idx="1"/>
          </p:nvPr>
        </p:nvSpPr>
        <p:spPr/>
        <p:txBody>
          <a:bodyPr>
            <a:normAutofit fontScale="40000" lnSpcReduction="20000"/>
          </a:bodyPr>
          <a:lstStyle/>
          <a:p>
            <a:r>
              <a:rPr lang="en-GB" dirty="0" smtClean="0"/>
              <a:t>MOBOLANLE EBUNOLUWA SOTUNSA</a:t>
            </a:r>
          </a:p>
          <a:p>
            <a:r>
              <a:rPr lang="en-GB" dirty="0" smtClean="0"/>
              <a:t>BABCOCK UNIVERSITY</a:t>
            </a:r>
          </a:p>
          <a:p>
            <a:r>
              <a:rPr lang="en-GB" dirty="0" smtClean="0"/>
              <a:t>KEYNOTE PRESENTED  AT THE 4</a:t>
            </a:r>
            <a:r>
              <a:rPr lang="en-GB" baseline="30000" dirty="0" smtClean="0"/>
              <a:t>th</a:t>
            </a:r>
            <a:r>
              <a:rPr lang="en-GB" dirty="0" smtClean="0"/>
              <a:t> CONFERENCE OF THE NIGERIA ORAL LITERATURE ASSOCIATION </a:t>
            </a:r>
          </a:p>
          <a:p>
            <a:r>
              <a:rPr lang="en-GB" dirty="0" smtClean="0"/>
              <a:t>20</a:t>
            </a:r>
            <a:r>
              <a:rPr lang="en-GB" baseline="30000" dirty="0" smtClean="0"/>
              <a:t>th</a:t>
            </a:r>
            <a:r>
              <a:rPr lang="en-GB" dirty="0" smtClean="0"/>
              <a:t> OVTOBER 2016</a:t>
            </a:r>
          </a:p>
          <a:p>
            <a:r>
              <a:rPr lang="en-GB" dirty="0" smtClean="0"/>
              <a:t>AT UNIVERSITY OF ABUJA</a:t>
            </a:r>
          </a:p>
          <a:p>
            <a:r>
              <a:rPr lang="en-GB" dirty="0" smtClean="0"/>
              <a:t>NIGERIA</a:t>
            </a:r>
          </a:p>
          <a:p>
            <a:endParaRPr lang="en-GB" dirty="0"/>
          </a:p>
        </p:txBody>
      </p:sp>
    </p:spTree>
    <p:extLst>
      <p:ext uri="{BB962C8B-B14F-4D97-AF65-F5344CB8AC3E}">
        <p14:creationId xmlns:p14="http://schemas.microsoft.com/office/powerpoint/2010/main" val="121802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ORALITY</a:t>
            </a:r>
            <a:endParaRPr lang="en-GB" dirty="0"/>
          </a:p>
        </p:txBody>
      </p:sp>
      <p:sp>
        <p:nvSpPr>
          <p:cNvPr id="3" name="Content Placeholder 2"/>
          <p:cNvSpPr>
            <a:spLocks noGrp="1"/>
          </p:cNvSpPr>
          <p:nvPr>
            <p:ph idx="1"/>
          </p:nvPr>
        </p:nvSpPr>
        <p:spPr/>
        <p:txBody>
          <a:bodyPr/>
          <a:lstStyle/>
          <a:p>
            <a:r>
              <a:rPr lang="en-GB" dirty="0"/>
              <a:t>The invention and widespread use of the Internet, wireless networks, and mobile devices has created the ability to stay connected to electronic media, technology, and people at all times. Thus, we are currently experiencing </a:t>
            </a:r>
            <a:r>
              <a:rPr lang="en-GB" dirty="0" err="1"/>
              <a:t>amove</a:t>
            </a:r>
            <a:r>
              <a:rPr lang="en-GB" dirty="0"/>
              <a:t>  from a print culture to a digital </a:t>
            </a:r>
            <a:r>
              <a:rPr lang="en-GB" dirty="0" smtClean="0"/>
              <a:t>culture</a:t>
            </a:r>
          </a:p>
          <a:p>
            <a:r>
              <a:rPr lang="en-GB" dirty="0" smtClean="0"/>
              <a:t>(TIME BARROW)</a:t>
            </a:r>
            <a:endParaRPr lang="en-GB" dirty="0"/>
          </a:p>
        </p:txBody>
      </p:sp>
    </p:spTree>
    <p:extLst>
      <p:ext uri="{BB962C8B-B14F-4D97-AF65-F5344CB8AC3E}">
        <p14:creationId xmlns:p14="http://schemas.microsoft.com/office/powerpoint/2010/main" val="782102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Communication is one realm in which technological advancements seem most </a:t>
            </a:r>
            <a:r>
              <a:rPr lang="en-GB" dirty="0" smtClean="0"/>
              <a:t>apparent</a:t>
            </a:r>
          </a:p>
          <a:p>
            <a:r>
              <a:rPr lang="en-GB" dirty="0"/>
              <a:t>communication methods can, at times, seem cyclical or at least call upon previous methods that became </a:t>
            </a:r>
            <a:r>
              <a:rPr lang="en-GB" dirty="0" smtClean="0"/>
              <a:t>out-dated. </a:t>
            </a:r>
          </a:p>
          <a:p>
            <a:r>
              <a:rPr lang="en-GB" dirty="0" smtClean="0"/>
              <a:t>This </a:t>
            </a:r>
            <a:r>
              <a:rPr lang="en-GB" dirty="0"/>
              <a:t>condition is, in part, due to the fact that new methods of communication are often born of earlier and existing methods.</a:t>
            </a:r>
          </a:p>
          <a:p>
            <a:endParaRPr lang="en-GB" dirty="0"/>
          </a:p>
        </p:txBody>
      </p:sp>
    </p:spTree>
    <p:extLst>
      <p:ext uri="{BB962C8B-B14F-4D97-AF65-F5344CB8AC3E}">
        <p14:creationId xmlns:p14="http://schemas.microsoft.com/office/powerpoint/2010/main" val="4090794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WALTER ONG’S CLASSIFICATION:</a:t>
            </a:r>
            <a:br>
              <a:rPr lang="en-GB" dirty="0" smtClean="0"/>
            </a:br>
            <a:r>
              <a:rPr lang="en-GB" dirty="0" smtClean="0"/>
              <a:t>PRIMARY ORALITY</a:t>
            </a:r>
            <a:endParaRPr lang="en-GB" dirty="0"/>
          </a:p>
        </p:txBody>
      </p:sp>
      <p:sp>
        <p:nvSpPr>
          <p:cNvPr id="3" name="Content Placeholder 2"/>
          <p:cNvSpPr>
            <a:spLocks noGrp="1"/>
          </p:cNvSpPr>
          <p:nvPr>
            <p:ph idx="1"/>
          </p:nvPr>
        </p:nvSpPr>
        <p:spPr/>
        <p:txBody>
          <a:bodyPr>
            <a:normAutofit/>
          </a:bodyPr>
          <a:lstStyle/>
          <a:p>
            <a:r>
              <a:rPr lang="en-GB" dirty="0"/>
              <a:t> </a:t>
            </a:r>
            <a:endParaRPr lang="en-GB" dirty="0" smtClean="0"/>
          </a:p>
          <a:p>
            <a:r>
              <a:rPr lang="en-GB" dirty="0" smtClean="0"/>
              <a:t>primary </a:t>
            </a:r>
            <a:r>
              <a:rPr lang="en-GB" dirty="0" err="1"/>
              <a:t>orality</a:t>
            </a:r>
            <a:r>
              <a:rPr lang="en-GB" dirty="0"/>
              <a:t> and  oral means through which cultures without any form of writing communicate. </a:t>
            </a:r>
          </a:p>
          <a:p>
            <a:r>
              <a:rPr lang="en-GB" dirty="0"/>
              <a:t>Following primarily oral cultures, chirographic (writing) cultures arrived and co-existed with oral cultures for a period of time.</a:t>
            </a:r>
            <a:endParaRPr lang="en-GB" dirty="0" smtClean="0"/>
          </a:p>
        </p:txBody>
      </p:sp>
    </p:spTree>
    <p:extLst>
      <p:ext uri="{BB962C8B-B14F-4D97-AF65-F5344CB8AC3E}">
        <p14:creationId xmlns:p14="http://schemas.microsoft.com/office/powerpoint/2010/main" val="3829390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SECONDARY ORALITY</a:t>
            </a:r>
            <a:endParaRPr lang="en-GB" dirty="0"/>
          </a:p>
        </p:txBody>
      </p:sp>
      <p:sp>
        <p:nvSpPr>
          <p:cNvPr id="3" name="Content Placeholder 2"/>
          <p:cNvSpPr>
            <a:spLocks noGrp="1"/>
          </p:cNvSpPr>
          <p:nvPr>
            <p:ph idx="1"/>
          </p:nvPr>
        </p:nvSpPr>
        <p:spPr/>
        <p:txBody>
          <a:bodyPr/>
          <a:lstStyle/>
          <a:p>
            <a:r>
              <a:rPr lang="en-GB" dirty="0" smtClean="0"/>
              <a:t>‘</a:t>
            </a:r>
            <a:r>
              <a:rPr lang="en-GB" dirty="0"/>
              <a:t>secondary </a:t>
            </a:r>
            <a:r>
              <a:rPr lang="en-GB" dirty="0" err="1"/>
              <a:t>orality</a:t>
            </a:r>
            <a:r>
              <a:rPr lang="en-GB" dirty="0"/>
              <a:t>’ </a:t>
            </a:r>
            <a:endParaRPr lang="en-GB" dirty="0" smtClean="0"/>
          </a:p>
          <a:p>
            <a:r>
              <a:rPr lang="en-GB" dirty="0" smtClean="0"/>
              <a:t>sustained </a:t>
            </a:r>
            <a:r>
              <a:rPr lang="en-GB" dirty="0"/>
              <a:t>by telephone, radio, television, and other electronic devices that depend for their existence and functioning on writing and </a:t>
            </a:r>
            <a:r>
              <a:rPr lang="en-GB" dirty="0" smtClean="0"/>
              <a:t>print</a:t>
            </a:r>
          </a:p>
          <a:p>
            <a:r>
              <a:rPr lang="en-GB" dirty="0"/>
              <a:t>oral/aural-based media beyond primarily oral cultures, including electronic </a:t>
            </a:r>
            <a:r>
              <a:rPr lang="en-GB" dirty="0" err="1"/>
              <a:t>orality</a:t>
            </a:r>
            <a:endParaRPr lang="en-GB" dirty="0"/>
          </a:p>
        </p:txBody>
      </p:sp>
    </p:spTree>
    <p:extLst>
      <p:ext uri="{BB962C8B-B14F-4D97-AF65-F5344CB8AC3E}">
        <p14:creationId xmlns:p14="http://schemas.microsoft.com/office/powerpoint/2010/main" val="3425406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ORALITY</a:t>
            </a:r>
            <a:endParaRPr lang="en-GB" dirty="0"/>
          </a:p>
        </p:txBody>
      </p:sp>
      <p:sp>
        <p:nvSpPr>
          <p:cNvPr id="3" name="Content Placeholder 2"/>
          <p:cNvSpPr>
            <a:spLocks noGrp="1"/>
          </p:cNvSpPr>
          <p:nvPr>
            <p:ph idx="1"/>
          </p:nvPr>
        </p:nvSpPr>
        <p:spPr/>
        <p:txBody>
          <a:bodyPr>
            <a:normAutofit/>
          </a:bodyPr>
          <a:lstStyle/>
          <a:p>
            <a:r>
              <a:rPr lang="en-GB" dirty="0" smtClean="0"/>
              <a:t>immediacy </a:t>
            </a:r>
            <a:r>
              <a:rPr lang="en-GB" dirty="0"/>
              <a:t>and </a:t>
            </a:r>
            <a:r>
              <a:rPr lang="en-GB" dirty="0" err="1"/>
              <a:t>hypermediacy</a:t>
            </a:r>
            <a:endParaRPr lang="en-GB" dirty="0"/>
          </a:p>
          <a:p>
            <a:r>
              <a:rPr lang="en-GB" dirty="0"/>
              <a:t>computer m</a:t>
            </a:r>
            <a:r>
              <a:rPr lang="en-GB" dirty="0" smtClean="0"/>
              <a:t>ediated </a:t>
            </a:r>
            <a:r>
              <a:rPr lang="en-GB" dirty="0"/>
              <a:t>communication</a:t>
            </a:r>
          </a:p>
          <a:p>
            <a:r>
              <a:rPr lang="en-GB" dirty="0"/>
              <a:t>Archived in digital libraries </a:t>
            </a:r>
          </a:p>
          <a:p>
            <a:r>
              <a:rPr lang="en-GB" dirty="0"/>
              <a:t>Based on technological advancement</a:t>
            </a:r>
          </a:p>
          <a:p>
            <a:r>
              <a:rPr lang="en-GB" dirty="0"/>
              <a:t>Uses technological integration </a:t>
            </a:r>
          </a:p>
          <a:p>
            <a:r>
              <a:rPr lang="en-GB" dirty="0" err="1"/>
              <a:t>hyperconnectivity</a:t>
            </a:r>
            <a:r>
              <a:rPr lang="en-GB" dirty="0"/>
              <a:t>,</a:t>
            </a:r>
          </a:p>
          <a:p>
            <a:r>
              <a:rPr lang="en-GB" dirty="0" smtClean="0"/>
              <a:t>decentralized </a:t>
            </a:r>
            <a:r>
              <a:rPr lang="en-GB" dirty="0"/>
              <a:t>collaboration</a:t>
            </a:r>
          </a:p>
          <a:p>
            <a:r>
              <a:rPr lang="en-GB" dirty="0" smtClean="0"/>
              <a:t>It </a:t>
            </a:r>
            <a:r>
              <a:rPr lang="en-GB" dirty="0"/>
              <a:t>involves </a:t>
            </a:r>
            <a:r>
              <a:rPr lang="en-GB" b="1" dirty="0" err="1"/>
              <a:t>Multiliteracies</a:t>
            </a:r>
            <a:r>
              <a:rPr lang="en-GB" b="1" dirty="0"/>
              <a:t> </a:t>
            </a:r>
          </a:p>
          <a:p>
            <a:pPr marL="0" indent="0">
              <a:buNone/>
            </a:pPr>
            <a:endParaRPr lang="en-GB" b="1" dirty="0"/>
          </a:p>
          <a:p>
            <a:endParaRPr lang="en-GB" dirty="0"/>
          </a:p>
        </p:txBody>
      </p:sp>
    </p:spTree>
    <p:extLst>
      <p:ext uri="{BB962C8B-B14F-4D97-AF65-F5344CB8AC3E}">
        <p14:creationId xmlns:p14="http://schemas.microsoft.com/office/powerpoint/2010/main" val="4127898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MULTILITERACIES </a:t>
            </a:r>
            <a:br>
              <a:rPr lang="en-GB" b="1" dirty="0" smtClean="0"/>
            </a:br>
            <a:endParaRPr lang="en-GB" dirty="0"/>
          </a:p>
        </p:txBody>
      </p:sp>
      <p:sp>
        <p:nvSpPr>
          <p:cNvPr id="3" name="Content Placeholder 2"/>
          <p:cNvSpPr>
            <a:spLocks noGrp="1"/>
          </p:cNvSpPr>
          <p:nvPr>
            <p:ph idx="1"/>
          </p:nvPr>
        </p:nvSpPr>
        <p:spPr/>
        <p:txBody>
          <a:bodyPr>
            <a:normAutofit lnSpcReduction="10000"/>
          </a:bodyPr>
          <a:lstStyle/>
          <a:p>
            <a:r>
              <a:rPr lang="en-GB" dirty="0"/>
              <a:t>“modes of representation much broader than language alone</a:t>
            </a:r>
            <a:r>
              <a:rPr lang="en-GB" dirty="0" smtClean="0"/>
              <a:t>”</a:t>
            </a:r>
          </a:p>
          <a:p>
            <a:r>
              <a:rPr lang="en-GB" dirty="0" smtClean="0"/>
              <a:t>Integrated modes including</a:t>
            </a:r>
          </a:p>
          <a:p>
            <a:r>
              <a:rPr lang="en-GB" dirty="0" smtClean="0"/>
              <a:t>textual</a:t>
            </a:r>
            <a:r>
              <a:rPr lang="en-GB" dirty="0"/>
              <a:t>, visual, audio, spatial, behavioural </a:t>
            </a:r>
          </a:p>
          <a:p>
            <a:r>
              <a:rPr lang="en-GB" dirty="0"/>
              <a:t>increasing complexity </a:t>
            </a:r>
            <a:endParaRPr lang="en-GB" dirty="0" smtClean="0"/>
          </a:p>
          <a:p>
            <a:r>
              <a:rPr lang="en-GB" dirty="0" smtClean="0"/>
              <a:t> </a:t>
            </a:r>
            <a:r>
              <a:rPr lang="en-GB" dirty="0"/>
              <a:t>multimodal ways of </a:t>
            </a:r>
            <a:r>
              <a:rPr lang="en-GB" dirty="0" smtClean="0"/>
              <a:t>communication</a:t>
            </a:r>
          </a:p>
          <a:p>
            <a:r>
              <a:rPr lang="en-GB" dirty="0" smtClean="0"/>
              <a:t>visual</a:t>
            </a:r>
            <a:r>
              <a:rPr lang="en-GB" dirty="0"/>
              <a:t>, audio, and spatial patterns </a:t>
            </a:r>
            <a:endParaRPr lang="en-GB" dirty="0" smtClean="0"/>
          </a:p>
          <a:p>
            <a:r>
              <a:rPr lang="en-GB" dirty="0" smtClean="0"/>
              <a:t>increasing </a:t>
            </a:r>
            <a:r>
              <a:rPr lang="en-GB" dirty="0"/>
              <a:t>salience of cultural and linguistic diversity </a:t>
            </a:r>
            <a:endParaRPr lang="en-GB" dirty="0" smtClean="0"/>
          </a:p>
          <a:p>
            <a:r>
              <a:rPr lang="en-GB" dirty="0" smtClean="0"/>
              <a:t>characterized </a:t>
            </a:r>
            <a:r>
              <a:rPr lang="en-GB" dirty="0"/>
              <a:t>by local diversity and global connectedness</a:t>
            </a:r>
            <a:endParaRPr lang="en-GB" b="1" dirty="0"/>
          </a:p>
          <a:p>
            <a:endParaRPr lang="en-GB" dirty="0"/>
          </a:p>
        </p:txBody>
      </p:sp>
    </p:spTree>
    <p:extLst>
      <p:ext uri="{BB962C8B-B14F-4D97-AF65-F5344CB8AC3E}">
        <p14:creationId xmlns:p14="http://schemas.microsoft.com/office/powerpoint/2010/main" val="300702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DIGITAL TECHNOLOGICAL TOOLS: PODCASTING</a:t>
            </a:r>
            <a:endParaRPr lang="en-GB" dirty="0"/>
          </a:p>
        </p:txBody>
      </p:sp>
      <p:sp>
        <p:nvSpPr>
          <p:cNvPr id="3" name="Content Placeholder 2"/>
          <p:cNvSpPr>
            <a:spLocks noGrp="1"/>
          </p:cNvSpPr>
          <p:nvPr>
            <p:ph idx="1"/>
          </p:nvPr>
        </p:nvSpPr>
        <p:spPr/>
        <p:txBody>
          <a:bodyPr/>
          <a:lstStyle/>
          <a:p>
            <a:r>
              <a:rPr lang="en-GB" dirty="0" smtClean="0"/>
              <a:t> </a:t>
            </a:r>
            <a:r>
              <a:rPr lang="en-GB" dirty="0"/>
              <a:t>A </a:t>
            </a:r>
            <a:r>
              <a:rPr lang="en-GB" b="1" dirty="0"/>
              <a:t>podcast</a:t>
            </a:r>
            <a:r>
              <a:rPr lang="en-GB" dirty="0"/>
              <a:t> is an episodic series of digital media files which a user can set up so that new episodes are automatically downloaded via web syndication to the user's own local computer or portable media player. The word arose as a portmanteau of "iPod" (a brand of media player) and "broadcast".</a:t>
            </a:r>
          </a:p>
          <a:p>
            <a:pPr marL="0" indent="0">
              <a:buNone/>
            </a:pPr>
            <a:endParaRPr lang="en-GB" dirty="0"/>
          </a:p>
          <a:p>
            <a:endParaRPr lang="en-GB" dirty="0"/>
          </a:p>
        </p:txBody>
      </p:sp>
    </p:spTree>
    <p:extLst>
      <p:ext uri="{BB962C8B-B14F-4D97-AF65-F5344CB8AC3E}">
        <p14:creationId xmlns:p14="http://schemas.microsoft.com/office/powerpoint/2010/main" val="63481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DIGITAL TECHNOLOGICAL TOOLS: VODCASTING</a:t>
            </a:r>
            <a:endParaRPr lang="en-GB" dirty="0"/>
          </a:p>
        </p:txBody>
      </p:sp>
      <p:sp>
        <p:nvSpPr>
          <p:cNvPr id="3" name="Content Placeholder 2"/>
          <p:cNvSpPr>
            <a:spLocks noGrp="1"/>
          </p:cNvSpPr>
          <p:nvPr>
            <p:ph idx="1"/>
          </p:nvPr>
        </p:nvSpPr>
        <p:spPr/>
        <p:txBody>
          <a:bodyPr/>
          <a:lstStyle/>
          <a:p>
            <a:r>
              <a:rPr lang="en-GB" b="1" dirty="0" err="1"/>
              <a:t>Vodcasting</a:t>
            </a:r>
            <a:r>
              <a:rPr lang="en-GB" dirty="0"/>
              <a:t> (video-on-demand casting) is the same principle as Podcasting with the addition of video. Using a subscription "feed" simply means that you can subscribe and set your computer to automatically download new content as it becomes available. One format of subscription "feed" is RSS (Really Simple Syndication</a:t>
            </a:r>
            <a:r>
              <a:rPr lang="en-GB" dirty="0" smtClean="0"/>
              <a:t>).</a:t>
            </a:r>
            <a:endParaRPr lang="en-GB" dirty="0"/>
          </a:p>
          <a:p>
            <a:endParaRPr lang="en-GB" dirty="0"/>
          </a:p>
        </p:txBody>
      </p:sp>
    </p:spTree>
    <p:extLst>
      <p:ext uri="{BB962C8B-B14F-4D97-AF65-F5344CB8AC3E}">
        <p14:creationId xmlns:p14="http://schemas.microsoft.com/office/powerpoint/2010/main" val="2514281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 </a:t>
            </a:r>
            <a:r>
              <a:rPr lang="en-GB" dirty="0"/>
              <a:t>podcasting </a:t>
            </a:r>
            <a:r>
              <a:rPr lang="en-GB" dirty="0" smtClean="0"/>
              <a:t> </a:t>
            </a:r>
            <a:r>
              <a:rPr lang="en-GB" dirty="0"/>
              <a:t>like television in that it is a pre-recorded, accessible file, which the user searches for (or happens upon serendipitously, in some cases), locates, and experiences</a:t>
            </a:r>
            <a:r>
              <a:rPr lang="en-GB" dirty="0" smtClean="0"/>
              <a:t>.</a:t>
            </a:r>
          </a:p>
          <a:p>
            <a:r>
              <a:rPr lang="en-GB" dirty="0" smtClean="0"/>
              <a:t> </a:t>
            </a:r>
            <a:r>
              <a:rPr lang="en-GB" dirty="0"/>
              <a:t>whereas most television programs are professionally produced, censored, and </a:t>
            </a:r>
            <a:r>
              <a:rPr lang="en-GB" i="1" dirty="0"/>
              <a:t>pushed</a:t>
            </a:r>
            <a:r>
              <a:rPr lang="en-GB" dirty="0"/>
              <a:t> at a given time and date, </a:t>
            </a:r>
            <a:endParaRPr lang="en-GB" dirty="0" smtClean="0"/>
          </a:p>
          <a:p>
            <a:r>
              <a:rPr lang="en-GB" dirty="0" smtClean="0"/>
              <a:t>most </a:t>
            </a:r>
            <a:r>
              <a:rPr lang="en-GB" dirty="0"/>
              <a:t>podcasts are produced by individuals and are posted in set locations where a viewer can locate and </a:t>
            </a:r>
            <a:r>
              <a:rPr lang="en-GB" i="1" dirty="0"/>
              <a:t>pull</a:t>
            </a:r>
            <a:r>
              <a:rPr lang="en-GB" dirty="0"/>
              <a:t> the information whenever it is desired. </a:t>
            </a:r>
            <a:endParaRPr lang="en-GB" dirty="0" smtClean="0"/>
          </a:p>
          <a:p>
            <a:r>
              <a:rPr lang="en-GB" dirty="0"/>
              <a:t> </a:t>
            </a:r>
          </a:p>
          <a:p>
            <a:r>
              <a:rPr lang="en-GB" b="1" dirty="0"/>
              <a:t> </a:t>
            </a:r>
            <a:endParaRPr lang="en-GB" dirty="0"/>
          </a:p>
          <a:p>
            <a:endParaRPr lang="en-GB" dirty="0"/>
          </a:p>
        </p:txBody>
      </p:sp>
    </p:spTree>
    <p:extLst>
      <p:ext uri="{BB962C8B-B14F-4D97-AF65-F5344CB8AC3E}">
        <p14:creationId xmlns:p14="http://schemas.microsoft.com/office/powerpoint/2010/main" val="341134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ELECTRONIC VERSUS DIGITAL AGE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Time Barrow </a:t>
            </a:r>
          </a:p>
          <a:p>
            <a:r>
              <a:rPr lang="en-GB" dirty="0"/>
              <a:t>Radio is, perhaps the least changed, but digital and satellite radio has expanded </a:t>
            </a:r>
            <a:endParaRPr lang="en-GB" dirty="0" smtClean="0"/>
          </a:p>
          <a:p>
            <a:r>
              <a:rPr lang="en-GB" dirty="0" smtClean="0"/>
              <a:t>We </a:t>
            </a:r>
            <a:r>
              <a:rPr lang="en-GB" dirty="0"/>
              <a:t>still use phones to communicate, but we also use them for virtually everything else that our full computers do. The majority of phones used now are digital (cell) phones and function as planners, reminders, and other business related tools; they function as our televisions, radios, game systems, and other entertainment, and they also function as phones, </a:t>
            </a:r>
            <a:endParaRPr lang="en-GB" dirty="0" smtClean="0"/>
          </a:p>
          <a:p>
            <a:r>
              <a:rPr lang="en-GB" dirty="0" smtClean="0"/>
              <a:t>Television </a:t>
            </a:r>
            <a:r>
              <a:rPr lang="en-GB" dirty="0"/>
              <a:t>has expanded greatly over the last 20-30 years in the amount and the diversity of what is available, but one can now record shows digitally, watch multiple shows at once (screen-in-screen</a:t>
            </a:r>
            <a:r>
              <a:rPr lang="en-GB" dirty="0" smtClean="0"/>
              <a:t>),</a:t>
            </a:r>
          </a:p>
          <a:p>
            <a:r>
              <a:rPr lang="en-GB" dirty="0" smtClean="0"/>
              <a:t>while </a:t>
            </a:r>
            <a:r>
              <a:rPr lang="en-GB" dirty="0"/>
              <a:t>our purpose for each of these media may not have altered drastically, the individual control we have over the media is greatly enhanced. </a:t>
            </a:r>
          </a:p>
          <a:p>
            <a:endParaRPr lang="en-GB" dirty="0"/>
          </a:p>
        </p:txBody>
      </p:sp>
    </p:spTree>
    <p:extLst>
      <p:ext uri="{BB962C8B-B14F-4D97-AF65-F5344CB8AC3E}">
        <p14:creationId xmlns:p14="http://schemas.microsoft.com/office/powerpoint/2010/main" val="132736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PRAMBLE</a:t>
            </a:r>
            <a:endParaRPr lang="en-GB" dirty="0"/>
          </a:p>
        </p:txBody>
      </p:sp>
      <p:sp>
        <p:nvSpPr>
          <p:cNvPr id="3" name="Content Placeholder 2"/>
          <p:cNvSpPr>
            <a:spLocks noGrp="1"/>
          </p:cNvSpPr>
          <p:nvPr>
            <p:ph idx="1"/>
          </p:nvPr>
        </p:nvSpPr>
        <p:spPr/>
        <p:txBody>
          <a:bodyPr/>
          <a:lstStyle/>
          <a:p>
            <a:r>
              <a:rPr lang="en-GB" dirty="0" smtClean="0"/>
              <a:t>COMMENTS ON THE THEME</a:t>
            </a:r>
          </a:p>
          <a:p>
            <a:r>
              <a:rPr lang="en-GB" dirty="0"/>
              <a:t>ORALITY, NEW MEDIA AND CREATIVE INDUSTRIES</a:t>
            </a:r>
            <a:endParaRPr lang="en-GB" dirty="0" smtClean="0"/>
          </a:p>
          <a:p>
            <a:endParaRPr lang="en-GB" dirty="0"/>
          </a:p>
        </p:txBody>
      </p:sp>
    </p:spTree>
    <p:extLst>
      <p:ext uri="{BB962C8B-B14F-4D97-AF65-F5344CB8AC3E}">
        <p14:creationId xmlns:p14="http://schemas.microsoft.com/office/powerpoint/2010/main" val="2750507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Our current oral communication methods – those classifiable as digital </a:t>
            </a:r>
            <a:r>
              <a:rPr lang="en-GB" dirty="0" err="1"/>
              <a:t>orality</a:t>
            </a:r>
            <a:r>
              <a:rPr lang="en-GB" dirty="0"/>
              <a:t> – are still closely tied to electronic </a:t>
            </a:r>
            <a:r>
              <a:rPr lang="en-GB" dirty="0" err="1"/>
              <a:t>orality</a:t>
            </a:r>
            <a:r>
              <a:rPr lang="en-GB" dirty="0"/>
              <a:t>, since digitalization is electronic. However, digital </a:t>
            </a:r>
            <a:r>
              <a:rPr lang="en-GB" dirty="0" err="1"/>
              <a:t>orality</a:t>
            </a:r>
            <a:r>
              <a:rPr lang="en-GB" dirty="0"/>
              <a:t> differs significantly enough to be deemed a unique and next phase. </a:t>
            </a:r>
          </a:p>
          <a:p>
            <a:endParaRPr lang="en-GB" dirty="0"/>
          </a:p>
        </p:txBody>
      </p:sp>
    </p:spTree>
    <p:extLst>
      <p:ext uri="{BB962C8B-B14F-4D97-AF65-F5344CB8AC3E}">
        <p14:creationId xmlns:p14="http://schemas.microsoft.com/office/powerpoint/2010/main" val="2980584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NEED FOR DIGITAL ORALITY SKILLS</a:t>
            </a:r>
            <a:endParaRPr lang="en-GB" dirty="0"/>
          </a:p>
        </p:txBody>
      </p:sp>
      <p:sp>
        <p:nvSpPr>
          <p:cNvPr id="3" name="Content Placeholder 2"/>
          <p:cNvSpPr>
            <a:spLocks noGrp="1"/>
          </p:cNvSpPr>
          <p:nvPr>
            <p:ph idx="1"/>
          </p:nvPr>
        </p:nvSpPr>
        <p:spPr/>
        <p:txBody>
          <a:bodyPr/>
          <a:lstStyle/>
          <a:p>
            <a:r>
              <a:rPr lang="en-GB" b="1" dirty="0" smtClean="0"/>
              <a:t>We need to acquire it for ourselves</a:t>
            </a:r>
          </a:p>
          <a:p>
            <a:r>
              <a:rPr lang="en-GB" b="1" dirty="0" smtClean="0"/>
              <a:t>Need to teach it</a:t>
            </a:r>
          </a:p>
          <a:p>
            <a:r>
              <a:rPr lang="en-GB" b="1" dirty="0" smtClean="0"/>
              <a:t>Need to empower oral artist to exploit it for visibility</a:t>
            </a:r>
          </a:p>
          <a:p>
            <a:r>
              <a:rPr lang="en-GB" b="1" dirty="0" smtClean="0"/>
              <a:t>Future preservation</a:t>
            </a:r>
            <a:endParaRPr lang="en-GB" dirty="0"/>
          </a:p>
        </p:txBody>
      </p:sp>
    </p:spTree>
    <p:extLst>
      <p:ext uri="{BB962C8B-B14F-4D97-AF65-F5344CB8AC3E}">
        <p14:creationId xmlns:p14="http://schemas.microsoft.com/office/powerpoint/2010/main" val="3522500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LITERACY</a:t>
            </a:r>
            <a:endParaRPr lang="en-GB" dirty="0"/>
          </a:p>
        </p:txBody>
      </p:sp>
      <p:sp>
        <p:nvSpPr>
          <p:cNvPr id="3" name="Content Placeholder 2"/>
          <p:cNvSpPr>
            <a:spLocks noGrp="1"/>
          </p:cNvSpPr>
          <p:nvPr>
            <p:ph idx="1"/>
          </p:nvPr>
        </p:nvSpPr>
        <p:spPr/>
        <p:txBody>
          <a:bodyPr>
            <a:normAutofit/>
          </a:bodyPr>
          <a:lstStyle/>
          <a:p>
            <a:r>
              <a:rPr lang="en-GB" dirty="0" smtClean="0"/>
              <a:t>to </a:t>
            </a:r>
            <a:r>
              <a:rPr lang="en-GB" dirty="0"/>
              <a:t>use digital </a:t>
            </a:r>
            <a:r>
              <a:rPr lang="en-GB" dirty="0" err="1"/>
              <a:t>orality</a:t>
            </a:r>
            <a:r>
              <a:rPr lang="en-GB" dirty="0"/>
              <a:t> tools, both as a listener/audience and as a speaker/orator, requires a new </a:t>
            </a:r>
            <a:r>
              <a:rPr lang="en-GB" dirty="0" smtClean="0"/>
              <a:t>literacy</a:t>
            </a:r>
          </a:p>
        </p:txBody>
      </p:sp>
    </p:spTree>
    <p:extLst>
      <p:ext uri="{BB962C8B-B14F-4D97-AF65-F5344CB8AC3E}">
        <p14:creationId xmlns:p14="http://schemas.microsoft.com/office/powerpoint/2010/main" val="1046401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ADVANTAGES OF DIGIYAL ORALITY</a:t>
            </a:r>
            <a:endParaRPr lang="en-GB" dirty="0"/>
          </a:p>
        </p:txBody>
      </p:sp>
      <p:sp>
        <p:nvSpPr>
          <p:cNvPr id="3" name="Content Placeholder 2"/>
          <p:cNvSpPr>
            <a:spLocks noGrp="1"/>
          </p:cNvSpPr>
          <p:nvPr>
            <p:ph idx="1"/>
          </p:nvPr>
        </p:nvSpPr>
        <p:spPr/>
        <p:txBody>
          <a:bodyPr>
            <a:normAutofit/>
          </a:bodyPr>
          <a:lstStyle/>
          <a:p>
            <a:r>
              <a:rPr lang="en-GB" dirty="0" smtClean="0"/>
              <a:t>benefit of the human orator, presenting his or her ideas with original intended voice intonation and (with the inclusion of video) physical gesture, combined with many benefits that come with the printed word, such as the ability to pause, replay, review, study, annotate, fractionate, save, store, copy, redistribute, etc. </a:t>
            </a:r>
          </a:p>
          <a:p>
            <a:r>
              <a:rPr lang="en-GB" dirty="0" smtClean="0"/>
              <a:t>Is digital </a:t>
            </a:r>
            <a:r>
              <a:rPr lang="en-GB" dirty="0" err="1" smtClean="0"/>
              <a:t>orality</a:t>
            </a:r>
            <a:r>
              <a:rPr lang="en-GB" dirty="0" smtClean="0"/>
              <a:t> is better or is worse than any other phase that has preceded it? – NOT FOR THIS DISCUSSION</a:t>
            </a:r>
          </a:p>
          <a:p>
            <a:endParaRPr lang="en-GB" dirty="0"/>
          </a:p>
        </p:txBody>
      </p:sp>
    </p:spTree>
    <p:extLst>
      <p:ext uri="{BB962C8B-B14F-4D97-AF65-F5344CB8AC3E}">
        <p14:creationId xmlns:p14="http://schemas.microsoft.com/office/powerpoint/2010/main" val="256153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MEDIA</a:t>
            </a:r>
          </a:p>
        </p:txBody>
      </p:sp>
      <p:sp>
        <p:nvSpPr>
          <p:cNvPr id="3" name="Content Placeholder 2"/>
          <p:cNvSpPr>
            <a:spLocks noGrp="1"/>
          </p:cNvSpPr>
          <p:nvPr>
            <p:ph idx="1"/>
          </p:nvPr>
        </p:nvSpPr>
        <p:spPr/>
        <p:txBody>
          <a:bodyPr>
            <a:normAutofit fontScale="85000" lnSpcReduction="10000"/>
          </a:bodyPr>
          <a:lstStyle/>
          <a:p>
            <a:r>
              <a:rPr lang="en-GB" dirty="0"/>
              <a:t> </a:t>
            </a:r>
            <a:r>
              <a:rPr lang="en-GB" dirty="0" smtClean="0"/>
              <a:t> </a:t>
            </a:r>
            <a:r>
              <a:rPr lang="en-GB" dirty="0"/>
              <a:t>innovative ways for people to communicate with one another </a:t>
            </a:r>
            <a:endParaRPr lang="en-GB" dirty="0" smtClean="0"/>
          </a:p>
          <a:p>
            <a:r>
              <a:rPr lang="en-GB" dirty="0" smtClean="0"/>
              <a:t>(</a:t>
            </a:r>
            <a:r>
              <a:rPr lang="en-GB" dirty="0"/>
              <a:t>social network sites, blogs, </a:t>
            </a:r>
            <a:r>
              <a:rPr lang="en-GB" dirty="0" err="1"/>
              <a:t>chatrooms</a:t>
            </a:r>
            <a:r>
              <a:rPr lang="en-GB" dirty="0"/>
              <a:t>, discussion forums, podcasts, avatar-based interaction</a:t>
            </a:r>
            <a:r>
              <a:rPr lang="en-GB" dirty="0" smtClean="0"/>
              <a:t>);</a:t>
            </a:r>
          </a:p>
          <a:p>
            <a:r>
              <a:rPr lang="en-GB" dirty="0" smtClean="0"/>
              <a:t> </a:t>
            </a:r>
            <a:r>
              <a:rPr lang="en-GB" dirty="0"/>
              <a:t>new ways to experience the world (augmented reality, massive multiplayer online </a:t>
            </a:r>
            <a:endParaRPr lang="en-GB" dirty="0" smtClean="0"/>
          </a:p>
          <a:p>
            <a:r>
              <a:rPr lang="en-GB" dirty="0" smtClean="0"/>
              <a:t>new </a:t>
            </a:r>
            <a:r>
              <a:rPr lang="en-GB" dirty="0"/>
              <a:t>forms of representation (Facebook, avatars, personal web pages, </a:t>
            </a:r>
            <a:r>
              <a:rPr lang="en-GB" dirty="0" err="1"/>
              <a:t>zines</a:t>
            </a:r>
            <a:r>
              <a:rPr lang="en-GB" dirty="0"/>
              <a:t>, and virtual social worlds such as Second Life); </a:t>
            </a:r>
            <a:endParaRPr lang="en-GB" dirty="0" smtClean="0"/>
          </a:p>
          <a:p>
            <a:r>
              <a:rPr lang="en-GB" dirty="0" smtClean="0"/>
              <a:t> </a:t>
            </a:r>
            <a:r>
              <a:rPr lang="en-GB" dirty="0"/>
              <a:t>inventive ways to produce and consume media (</a:t>
            </a:r>
            <a:r>
              <a:rPr lang="en-GB" dirty="0" err="1"/>
              <a:t>fanfiction</a:t>
            </a:r>
            <a:r>
              <a:rPr lang="en-GB" dirty="0"/>
              <a:t>, </a:t>
            </a:r>
            <a:r>
              <a:rPr lang="en-GB" dirty="0" err="1"/>
              <a:t>teletubing</a:t>
            </a:r>
            <a:r>
              <a:rPr lang="en-GB" dirty="0"/>
              <a:t>, reality TV, and multimedia editing). </a:t>
            </a:r>
            <a:endParaRPr lang="en-GB" dirty="0" smtClean="0"/>
          </a:p>
          <a:p>
            <a:r>
              <a:rPr lang="en-GB" dirty="0"/>
              <a:t>(</a:t>
            </a:r>
            <a:r>
              <a:rPr lang="en-GB" dirty="0" smtClean="0"/>
              <a:t>Sonya </a:t>
            </a:r>
            <a:r>
              <a:rPr lang="en-GB" dirty="0" err="1" smtClean="0"/>
              <a:t>Milly</a:t>
            </a:r>
            <a:r>
              <a:rPr lang="en-GB" dirty="0" smtClean="0"/>
              <a:t> The </a:t>
            </a:r>
            <a:r>
              <a:rPr lang="en-GB" dirty="0" err="1"/>
              <a:t>eLiterate</a:t>
            </a:r>
            <a:r>
              <a:rPr lang="en-GB" dirty="0"/>
              <a:t> Revolution: From </a:t>
            </a:r>
            <a:r>
              <a:rPr lang="en-GB" dirty="0" err="1"/>
              <a:t>Orality</a:t>
            </a:r>
            <a:r>
              <a:rPr lang="en-GB" dirty="0"/>
              <a:t> to New </a:t>
            </a:r>
            <a:r>
              <a:rPr lang="en-GB" dirty="0" smtClean="0"/>
              <a:t>Media)</a:t>
            </a:r>
            <a:endParaRPr lang="en-GB" dirty="0"/>
          </a:p>
        </p:txBody>
      </p:sp>
    </p:spTree>
    <p:extLst>
      <p:ext uri="{BB962C8B-B14F-4D97-AF65-F5344CB8AC3E}">
        <p14:creationId xmlns:p14="http://schemas.microsoft.com/office/powerpoint/2010/main" val="2748966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CREATIVE INDUSTRIES</a:t>
            </a:r>
            <a:endParaRPr lang="en-GB" dirty="0"/>
          </a:p>
        </p:txBody>
      </p:sp>
      <p:sp>
        <p:nvSpPr>
          <p:cNvPr id="3" name="Content Placeholder 2"/>
          <p:cNvSpPr>
            <a:spLocks noGrp="1"/>
          </p:cNvSpPr>
          <p:nvPr>
            <p:ph idx="1"/>
          </p:nvPr>
        </p:nvSpPr>
        <p:spPr/>
        <p:txBody>
          <a:bodyPr>
            <a:normAutofit/>
          </a:bodyPr>
          <a:lstStyle/>
          <a:p>
            <a:r>
              <a:rPr lang="en-GB" dirty="0"/>
              <a:t>a broader range of activities which include the cultural industries plus all cultural or artistic production, whether live or produced as an individual unit. </a:t>
            </a:r>
            <a:endParaRPr lang="en-GB" dirty="0" smtClean="0"/>
          </a:p>
          <a:p>
            <a:r>
              <a:rPr lang="en-GB" dirty="0" smtClean="0"/>
              <a:t>The </a:t>
            </a:r>
            <a:r>
              <a:rPr lang="en-GB" dirty="0"/>
              <a:t>creative industries are those in which the product or service contains a substantial element of artistic or creative endeavour and include activities such as architecture and advertising. </a:t>
            </a:r>
          </a:p>
        </p:txBody>
      </p:sp>
    </p:spTree>
    <p:extLst>
      <p:ext uri="{BB962C8B-B14F-4D97-AF65-F5344CB8AC3E}">
        <p14:creationId xmlns:p14="http://schemas.microsoft.com/office/powerpoint/2010/main" val="2331058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INDUSTRIES</a:t>
            </a:r>
            <a:endParaRPr lang="en-GB" dirty="0"/>
          </a:p>
        </p:txBody>
      </p:sp>
      <p:sp>
        <p:nvSpPr>
          <p:cNvPr id="3" name="Content Placeholder 2"/>
          <p:cNvSpPr>
            <a:spLocks noGrp="1"/>
          </p:cNvSpPr>
          <p:nvPr>
            <p:ph idx="1"/>
          </p:nvPr>
        </p:nvSpPr>
        <p:spPr/>
        <p:txBody>
          <a:bodyPr>
            <a:normAutofit/>
          </a:bodyPr>
          <a:lstStyle/>
          <a:p>
            <a:r>
              <a:rPr lang="en-GB" dirty="0"/>
              <a:t>industries which combine the creation, production  and  commercialization  of  creative  contents  which  are  intangible and cultural in nature. The contents are typically protected by copyright and they can take the form of a good or a service. Cultural industries generally include  printing,  publishing  and  multimedia,  </a:t>
            </a:r>
            <a:r>
              <a:rPr lang="en-GB" dirty="0" err="1"/>
              <a:t>audiovisual</a:t>
            </a:r>
            <a:r>
              <a:rPr lang="en-GB" dirty="0"/>
              <a:t>,  phonographic  and cinematographic productions as well as crafts and design</a:t>
            </a:r>
          </a:p>
        </p:txBody>
      </p:sp>
    </p:spTree>
    <p:extLst>
      <p:ext uri="{BB962C8B-B14F-4D97-AF65-F5344CB8AC3E}">
        <p14:creationId xmlns:p14="http://schemas.microsoft.com/office/powerpoint/2010/main" val="3200722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VALUE OF CREATIVE/CULTURAL INDUSTRIES</a:t>
            </a:r>
            <a:endParaRPr lang="en-GB" dirty="0"/>
          </a:p>
        </p:txBody>
      </p:sp>
      <p:sp>
        <p:nvSpPr>
          <p:cNvPr id="3" name="Content Placeholder 2"/>
          <p:cNvSpPr>
            <a:spLocks noGrp="1"/>
          </p:cNvSpPr>
          <p:nvPr>
            <p:ph idx="1"/>
          </p:nvPr>
        </p:nvSpPr>
        <p:spPr/>
        <p:txBody>
          <a:bodyPr>
            <a:normAutofit/>
          </a:bodyPr>
          <a:lstStyle/>
          <a:p>
            <a:r>
              <a:rPr lang="en-GB" dirty="0"/>
              <a:t>"</a:t>
            </a:r>
            <a:r>
              <a:rPr lang="en-GB" u="sng" dirty="0">
                <a:hlinkClick r:id="rId2" tooltip="Human creativity"/>
              </a:rPr>
              <a:t>human creativity</a:t>
            </a:r>
            <a:r>
              <a:rPr lang="en-GB" dirty="0"/>
              <a:t> is the ultimate economic resource," (</a:t>
            </a:r>
            <a:r>
              <a:rPr lang="en-GB" u="sng" dirty="0">
                <a:hlinkClick r:id="rId3"/>
              </a:rPr>
              <a:t>Florida 2002</a:t>
            </a:r>
            <a:r>
              <a:rPr lang="en-GB" dirty="0"/>
              <a:t>, p. xiii) </a:t>
            </a:r>
            <a:endParaRPr lang="en-GB" dirty="0" smtClean="0"/>
          </a:p>
          <a:p>
            <a:r>
              <a:rPr lang="en-GB" dirty="0" smtClean="0"/>
              <a:t> </a:t>
            </a:r>
            <a:r>
              <a:rPr lang="en-GB" dirty="0"/>
              <a:t>“the industries of the twenty-first century will depend increasingly on the generation of knowledge through creativity and innovation" (</a:t>
            </a:r>
            <a:r>
              <a:rPr lang="en-GB" u="sng" dirty="0">
                <a:hlinkClick r:id="rId4"/>
              </a:rPr>
              <a:t>Landry &amp; </a:t>
            </a:r>
            <a:r>
              <a:rPr lang="en-GB" u="sng" dirty="0" err="1">
                <a:hlinkClick r:id="rId4"/>
              </a:rPr>
              <a:t>Bianchini</a:t>
            </a:r>
            <a:r>
              <a:rPr lang="en-GB" u="sng" dirty="0">
                <a:hlinkClick r:id="rId4"/>
              </a:rPr>
              <a:t> 1995</a:t>
            </a:r>
            <a:r>
              <a:rPr lang="en-GB" dirty="0"/>
              <a:t>, p. 4</a:t>
            </a:r>
            <a:r>
              <a:rPr lang="en-GB" dirty="0" smtClean="0"/>
              <a:t>).</a:t>
            </a:r>
          </a:p>
          <a:p>
            <a:r>
              <a:rPr lang="en-GB" dirty="0" smtClean="0"/>
              <a:t> </a:t>
            </a:r>
            <a:r>
              <a:rPr lang="en-GB" dirty="0"/>
              <a:t>New media </a:t>
            </a:r>
            <a:r>
              <a:rPr lang="en-GB" dirty="0" smtClean="0"/>
              <a:t>will </a:t>
            </a:r>
            <a:r>
              <a:rPr lang="en-GB" dirty="0"/>
              <a:t>preserve cultural heritage while increasing the circulation of creative works </a:t>
            </a:r>
          </a:p>
          <a:p>
            <a:endParaRPr lang="en-GB" dirty="0"/>
          </a:p>
        </p:txBody>
      </p:sp>
    </p:spTree>
    <p:extLst>
      <p:ext uri="{BB962C8B-B14F-4D97-AF65-F5344CB8AC3E}">
        <p14:creationId xmlns:p14="http://schemas.microsoft.com/office/powerpoint/2010/main" val="3434683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VALUE OF CREATIVE/CULTURAL INDUSTRIES –CULTURAL WEALTH</a:t>
            </a:r>
            <a:endParaRPr lang="en-GB" dirty="0"/>
          </a:p>
        </p:txBody>
      </p:sp>
      <p:sp>
        <p:nvSpPr>
          <p:cNvPr id="3" name="Content Placeholder 2"/>
          <p:cNvSpPr>
            <a:spLocks noGrp="1"/>
          </p:cNvSpPr>
          <p:nvPr>
            <p:ph idx="1"/>
          </p:nvPr>
        </p:nvSpPr>
        <p:spPr/>
        <p:txBody>
          <a:bodyPr/>
          <a:lstStyle/>
          <a:p>
            <a:r>
              <a:rPr lang="en-GB" dirty="0"/>
              <a:t>cultural industries are more concerned about delivering other kinds of value—including cultural wealth and social wealth</a:t>
            </a:r>
            <a:r>
              <a:rPr lang="en-GB" dirty="0" smtClean="0"/>
              <a:t>—</a:t>
            </a:r>
          </a:p>
          <a:p>
            <a:r>
              <a:rPr lang="en-GB" dirty="0" smtClean="0"/>
              <a:t> </a:t>
            </a:r>
            <a:r>
              <a:rPr lang="en-GB" dirty="0"/>
              <a:t>Cultural industries include industries that focus on </a:t>
            </a:r>
            <a:r>
              <a:rPr lang="en-GB" u="sng" dirty="0">
                <a:hlinkClick r:id="rId2" tooltip="Cultural tourism"/>
              </a:rPr>
              <a:t>cultural tourism</a:t>
            </a:r>
            <a:r>
              <a:rPr lang="en-GB" dirty="0"/>
              <a:t> and </a:t>
            </a:r>
            <a:r>
              <a:rPr lang="en-GB" u="sng" dirty="0">
                <a:hlinkClick r:id="rId3" tooltip="Cultural heritage"/>
              </a:rPr>
              <a:t>heritage</a:t>
            </a:r>
            <a:r>
              <a:rPr lang="en-GB" dirty="0"/>
              <a:t>, </a:t>
            </a:r>
            <a:r>
              <a:rPr lang="en-GB" u="sng" dirty="0">
                <a:hlinkClick r:id="rId4" tooltip="Museum"/>
              </a:rPr>
              <a:t>museums</a:t>
            </a:r>
            <a:r>
              <a:rPr lang="en-GB" dirty="0"/>
              <a:t> and </a:t>
            </a:r>
            <a:r>
              <a:rPr lang="en-GB" u="sng" dirty="0">
                <a:hlinkClick r:id="rId5" tooltip="Library"/>
              </a:rPr>
              <a:t>libraries</a:t>
            </a:r>
            <a:r>
              <a:rPr lang="en-GB" dirty="0"/>
              <a:t>, </a:t>
            </a:r>
            <a:r>
              <a:rPr lang="en-GB" u="sng" dirty="0">
                <a:hlinkClick r:id="rId6" tooltip="Sports"/>
              </a:rPr>
              <a:t>sports</a:t>
            </a:r>
            <a:r>
              <a:rPr lang="en-GB" dirty="0"/>
              <a:t> and </a:t>
            </a:r>
            <a:r>
              <a:rPr lang="en-GB" u="sng" dirty="0">
                <a:hlinkClick r:id="rId7" tooltip="Outdoor activities"/>
              </a:rPr>
              <a:t>outdoor activities</a:t>
            </a:r>
            <a:r>
              <a:rPr lang="en-GB" dirty="0"/>
              <a:t>, and a variety of 'way of life</a:t>
            </a:r>
          </a:p>
          <a:p>
            <a:pPr marL="0" indent="0">
              <a:buNone/>
            </a:pPr>
            <a:endParaRPr lang="en-GB" dirty="0"/>
          </a:p>
        </p:txBody>
      </p:sp>
    </p:spTree>
    <p:extLst>
      <p:ext uri="{BB962C8B-B14F-4D97-AF65-F5344CB8AC3E}">
        <p14:creationId xmlns:p14="http://schemas.microsoft.com/office/powerpoint/2010/main" val="4270434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CULTURE IS DYNAMIC </a:t>
            </a:r>
          </a:p>
          <a:p>
            <a:r>
              <a:rPr lang="en-GB" dirty="0" smtClean="0"/>
              <a:t>TECHNOLOGICAL ADVANCEMENT HAS TRANSFORMED THHE WORLD</a:t>
            </a:r>
          </a:p>
          <a:p>
            <a:r>
              <a:rPr lang="en-GB" dirty="0" smtClean="0"/>
              <a:t>THE DIGITAL AGE</a:t>
            </a:r>
          </a:p>
          <a:p>
            <a:r>
              <a:rPr lang="en-GB" dirty="0" smtClean="0"/>
              <a:t>ORALITY IS A DENOMINATOR EVEN IN THE DIGITAL AGE</a:t>
            </a:r>
          </a:p>
          <a:p>
            <a:endParaRPr lang="en-GB" dirty="0"/>
          </a:p>
        </p:txBody>
      </p:sp>
    </p:spTree>
    <p:extLst>
      <p:ext uri="{BB962C8B-B14F-4D97-AF65-F5344CB8AC3E}">
        <p14:creationId xmlns:p14="http://schemas.microsoft.com/office/powerpoint/2010/main" val="2406208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INTRODUCTION</a:t>
            </a:r>
            <a:br>
              <a:rPr lang="en-GB" dirty="0"/>
            </a:br>
            <a:endParaRPr lang="en-GB" dirty="0"/>
          </a:p>
        </p:txBody>
      </p:sp>
      <p:sp>
        <p:nvSpPr>
          <p:cNvPr id="3" name="Content Placeholder 2"/>
          <p:cNvSpPr>
            <a:spLocks noGrp="1"/>
          </p:cNvSpPr>
          <p:nvPr>
            <p:ph idx="1"/>
          </p:nvPr>
        </p:nvSpPr>
        <p:spPr/>
        <p:txBody>
          <a:bodyPr>
            <a:normAutofit/>
          </a:bodyPr>
          <a:lstStyle/>
          <a:p>
            <a:r>
              <a:rPr lang="en-GB" dirty="0"/>
              <a:t>The indigenous knowledge of Africans is generally archived in  oral traditions folklore. </a:t>
            </a:r>
            <a:r>
              <a:rPr lang="en-GB" dirty="0" err="1"/>
              <a:t>Ojaide</a:t>
            </a:r>
            <a:r>
              <a:rPr lang="en-GB" dirty="0"/>
              <a:t> asserts </a:t>
            </a:r>
            <a:r>
              <a:rPr lang="en-GB" dirty="0" smtClean="0"/>
              <a:t>that</a:t>
            </a:r>
          </a:p>
          <a:p>
            <a:r>
              <a:rPr lang="en-GB" dirty="0" smtClean="0"/>
              <a:t> </a:t>
            </a:r>
            <a:r>
              <a:rPr lang="en-GB" dirty="0"/>
              <a:t>Folklore is the repository of a people’s indigenous and local knowledge in the forms of language, literature, legends, myths, epics, folktales, songs, proverbs, tongue-twisters, riddles, music, dance, art, religious beliefs and practices, medicinal treatments, and other customs and traditions</a:t>
            </a:r>
          </a:p>
        </p:txBody>
      </p:sp>
    </p:spTree>
    <p:extLst>
      <p:ext uri="{BB962C8B-B14F-4D97-AF65-F5344CB8AC3E}">
        <p14:creationId xmlns:p14="http://schemas.microsoft.com/office/powerpoint/2010/main" val="626366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GB" dirty="0"/>
              <a:t>Nigeria is a country flowing with a rich cultural heritage </a:t>
            </a:r>
            <a:endParaRPr lang="en-GB" dirty="0" smtClean="0"/>
          </a:p>
          <a:p>
            <a:r>
              <a:rPr lang="en-GB" dirty="0" smtClean="0"/>
              <a:t>Cultural production and reproduction is dynamic</a:t>
            </a:r>
          </a:p>
          <a:p>
            <a:r>
              <a:rPr lang="en-GB" dirty="0" smtClean="0"/>
              <a:t>Creative and Cultural Industries have potentials for value and wealth generation</a:t>
            </a:r>
          </a:p>
          <a:p>
            <a:r>
              <a:rPr lang="en-GB" dirty="0" smtClean="0"/>
              <a:t>Creative and Cultural Industries are hinged on digital awareness and Literacy </a:t>
            </a:r>
          </a:p>
          <a:p>
            <a:r>
              <a:rPr lang="en-GB" dirty="0"/>
              <a:t>interface between continuity and renewal in the study of folklore </a:t>
            </a:r>
            <a:r>
              <a:rPr lang="en-GB" dirty="0" smtClean="0"/>
              <a:t>(G </a:t>
            </a:r>
            <a:r>
              <a:rPr lang="en-GB" dirty="0" err="1" smtClean="0"/>
              <a:t>G</a:t>
            </a:r>
            <a:r>
              <a:rPr lang="en-GB" dirty="0" smtClean="0"/>
              <a:t> </a:t>
            </a:r>
            <a:r>
              <a:rPr lang="en-GB" dirty="0" err="1" smtClean="0"/>
              <a:t>Darah</a:t>
            </a:r>
            <a:r>
              <a:rPr lang="en-GB" dirty="0" smtClean="0"/>
              <a:t>)</a:t>
            </a:r>
          </a:p>
          <a:p>
            <a:endParaRPr lang="en-GB" dirty="0"/>
          </a:p>
        </p:txBody>
      </p:sp>
    </p:spTree>
    <p:extLst>
      <p:ext uri="{BB962C8B-B14F-4D97-AF65-F5344CB8AC3E}">
        <p14:creationId xmlns:p14="http://schemas.microsoft.com/office/powerpoint/2010/main" val="4075780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p:txBody>
          <a:bodyPr>
            <a:normAutofit/>
          </a:bodyPr>
          <a:lstStyle/>
          <a:p>
            <a:r>
              <a:rPr lang="en-GB" dirty="0" smtClean="0"/>
              <a:t>Need for training </a:t>
            </a:r>
            <a:r>
              <a:rPr lang="en-GB" dirty="0"/>
              <a:t>in digital archiving </a:t>
            </a:r>
            <a:r>
              <a:rPr lang="en-GB" dirty="0" smtClean="0"/>
              <a:t>methods by government, institutions, grant/funding bodies. Non governmental bodies- NOLA</a:t>
            </a:r>
          </a:p>
          <a:p>
            <a:r>
              <a:rPr lang="en-GB" dirty="0" smtClean="0"/>
              <a:t>Need for online </a:t>
            </a:r>
            <a:r>
              <a:rPr lang="en-GB" dirty="0"/>
              <a:t>digital access to the </a:t>
            </a:r>
            <a:r>
              <a:rPr lang="en-GB" dirty="0" smtClean="0"/>
              <a:t>materials (guided </a:t>
            </a:r>
            <a:r>
              <a:rPr lang="en-GB" dirty="0"/>
              <a:t>by the needs and desires of the originating community. Options include an entire collection being freely available to all through the Web, more restricted levels of access to community members only by means of a secure </a:t>
            </a:r>
            <a:r>
              <a:rPr lang="en-GB" dirty="0" smtClean="0"/>
              <a:t>login)</a:t>
            </a:r>
            <a:endParaRPr lang="en-GB" dirty="0"/>
          </a:p>
          <a:p>
            <a:endParaRPr lang="en-GB" dirty="0"/>
          </a:p>
        </p:txBody>
      </p:sp>
    </p:spTree>
    <p:extLst>
      <p:ext uri="{BB962C8B-B14F-4D97-AF65-F5344CB8AC3E}">
        <p14:creationId xmlns:p14="http://schemas.microsoft.com/office/powerpoint/2010/main" val="1823070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Need to carefully address intellectual </a:t>
            </a:r>
            <a:r>
              <a:rPr lang="en-GB" dirty="0"/>
              <a:t>property rights and access </a:t>
            </a:r>
            <a:r>
              <a:rPr lang="en-GB" dirty="0" smtClean="0"/>
              <a:t>to digitized oral texts</a:t>
            </a:r>
            <a:endParaRPr lang="en-GB" dirty="0"/>
          </a:p>
        </p:txBody>
      </p:sp>
    </p:spTree>
    <p:extLst>
      <p:ext uri="{BB962C8B-B14F-4D97-AF65-F5344CB8AC3E}">
        <p14:creationId xmlns:p14="http://schemas.microsoft.com/office/powerpoint/2010/main" val="3757912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70000" lnSpcReduction="20000"/>
          </a:bodyPr>
          <a:lstStyle/>
          <a:p>
            <a:r>
              <a:rPr lang="en-GB" i="1" dirty="0"/>
              <a:t>B</a:t>
            </a:r>
            <a:r>
              <a:rPr lang="yo-NG" i="1" dirty="0"/>
              <a:t>ó</a:t>
            </a:r>
            <a:r>
              <a:rPr lang="en-GB" i="1" dirty="0"/>
              <a:t> b</a:t>
            </a:r>
            <a:r>
              <a:rPr lang="yo-NG" i="1" dirty="0"/>
              <a:t>á ṣ</a:t>
            </a:r>
            <a:r>
              <a:rPr lang="en-GB" i="1" dirty="0"/>
              <a:t>e p’</a:t>
            </a:r>
            <a:r>
              <a:rPr lang="yo-NG" i="1" dirty="0"/>
              <a:t>é</a:t>
            </a:r>
            <a:r>
              <a:rPr lang="en-GB" i="1" dirty="0"/>
              <a:t>mi n</a:t>
            </a:r>
            <a:r>
              <a:rPr lang="yo-NG" i="1" dirty="0"/>
              <a:t>ì</a:t>
            </a:r>
            <a:r>
              <a:rPr lang="en-GB" i="1" dirty="0"/>
              <a:t>’w</a:t>
            </a:r>
            <a:r>
              <a:rPr lang="yo-NG" i="1" dirty="0"/>
              <a:t>ọ</a:t>
            </a:r>
            <a:r>
              <a:rPr lang="en-GB" i="1" dirty="0"/>
              <a:t> </a:t>
            </a:r>
            <a:r>
              <a:rPr lang="en-GB" i="1" dirty="0" err="1"/>
              <a:t>ni</a:t>
            </a:r>
            <a:r>
              <a:rPr lang="en-GB" dirty="0"/>
              <a:t> 		If I were you </a:t>
            </a:r>
          </a:p>
          <a:p>
            <a:r>
              <a:rPr lang="en-GB" i="1" dirty="0"/>
              <a:t>n</a:t>
            </a:r>
            <a:r>
              <a:rPr lang="yo-NG" i="1" dirty="0"/>
              <a:t>ì</a:t>
            </a:r>
            <a:r>
              <a:rPr lang="en-GB" i="1" dirty="0"/>
              <a:t>‘w</a:t>
            </a:r>
            <a:r>
              <a:rPr lang="yo-NG" i="1" dirty="0"/>
              <a:t>ọ</a:t>
            </a:r>
            <a:r>
              <a:rPr lang="en-GB" i="1" dirty="0"/>
              <a:t> </a:t>
            </a:r>
            <a:r>
              <a:rPr lang="en-GB" i="1" dirty="0" err="1"/>
              <a:t>ni</a:t>
            </a:r>
            <a:r>
              <a:rPr lang="en-GB" dirty="0"/>
              <a:t> 				were you </a:t>
            </a:r>
          </a:p>
          <a:p>
            <a:r>
              <a:rPr lang="yo-NG" i="1" dirty="0"/>
              <a:t>Ǹ</a:t>
            </a:r>
            <a:r>
              <a:rPr lang="en-GB" i="1" dirty="0"/>
              <a:t> b</a:t>
            </a:r>
            <a:r>
              <a:rPr lang="yo-NG" i="1" dirty="0"/>
              <a:t>á</a:t>
            </a:r>
            <a:r>
              <a:rPr lang="en-GB" i="1" dirty="0"/>
              <a:t> </a:t>
            </a:r>
            <a:r>
              <a:rPr lang="en-GB" i="1" dirty="0" err="1"/>
              <a:t>fa</a:t>
            </a:r>
            <a:r>
              <a:rPr lang="en-GB" i="1" dirty="0"/>
              <a:t> p</a:t>
            </a:r>
            <a:r>
              <a:rPr lang="yo-NG" i="1" dirty="0"/>
              <a:t>á</a:t>
            </a:r>
            <a:r>
              <a:rPr lang="en-GB" i="1" dirty="0"/>
              <a:t> j</a:t>
            </a:r>
            <a:r>
              <a:rPr lang="yo-NG" i="1" dirty="0"/>
              <a:t>ó</a:t>
            </a:r>
            <a:r>
              <a:rPr lang="en-GB" i="1" dirty="0"/>
              <a:t>, </a:t>
            </a:r>
            <a:r>
              <a:rPr lang="en-GB" i="1" dirty="0" err="1"/>
              <a:t>fa</a:t>
            </a:r>
            <a:r>
              <a:rPr lang="en-GB" i="1" dirty="0"/>
              <a:t> p</a:t>
            </a:r>
            <a:r>
              <a:rPr lang="yo-NG" i="1" dirty="0"/>
              <a:t>á</a:t>
            </a:r>
            <a:r>
              <a:rPr lang="en-GB" i="1" dirty="0"/>
              <a:t> j</a:t>
            </a:r>
            <a:r>
              <a:rPr lang="yo-NG" i="1" dirty="0"/>
              <a:t>ó</a:t>
            </a:r>
            <a:r>
              <a:rPr lang="en-GB" i="1" dirty="0"/>
              <a:t>,</a:t>
            </a:r>
            <a:r>
              <a:rPr lang="en-GB" dirty="0"/>
              <a:t>		I would dance with my hands</a:t>
            </a:r>
          </a:p>
          <a:p>
            <a:r>
              <a:rPr lang="en-GB" i="1" dirty="0" err="1"/>
              <a:t>fa</a:t>
            </a:r>
            <a:r>
              <a:rPr lang="en-GB" i="1" dirty="0"/>
              <a:t> p</a:t>
            </a:r>
            <a:r>
              <a:rPr lang="yo-NG" i="1" dirty="0"/>
              <a:t>á</a:t>
            </a:r>
            <a:r>
              <a:rPr lang="en-GB" i="1" dirty="0"/>
              <a:t> j</a:t>
            </a:r>
            <a:r>
              <a:rPr lang="yo-NG" i="1" dirty="0"/>
              <a:t>ó</a:t>
            </a:r>
            <a:r>
              <a:rPr lang="en-GB" dirty="0"/>
              <a:t>			 	With my hands, I would dance</a:t>
            </a:r>
          </a:p>
          <a:p>
            <a:r>
              <a:rPr lang="en-GB" i="1" dirty="0"/>
              <a:t>B</a:t>
            </a:r>
            <a:r>
              <a:rPr lang="yo-NG" i="1" dirty="0"/>
              <a:t>ó</a:t>
            </a:r>
            <a:r>
              <a:rPr lang="en-GB" i="1" dirty="0"/>
              <a:t> b</a:t>
            </a:r>
            <a:r>
              <a:rPr lang="yo-NG" i="1" dirty="0"/>
              <a:t>á ṣ</a:t>
            </a:r>
            <a:r>
              <a:rPr lang="en-GB" i="1" dirty="0"/>
              <a:t>e p’</a:t>
            </a:r>
            <a:r>
              <a:rPr lang="yo-NG" i="1" dirty="0"/>
              <a:t>é</a:t>
            </a:r>
            <a:r>
              <a:rPr lang="en-GB" i="1" dirty="0"/>
              <a:t>mi n</a:t>
            </a:r>
            <a:r>
              <a:rPr lang="yo-NG" i="1" dirty="0"/>
              <a:t>ì</a:t>
            </a:r>
            <a:r>
              <a:rPr lang="en-GB" i="1" dirty="0"/>
              <a:t>’w</a:t>
            </a:r>
            <a:r>
              <a:rPr lang="yo-NG" i="1" dirty="0"/>
              <a:t>ọ</a:t>
            </a:r>
            <a:r>
              <a:rPr lang="en-GB" i="1" dirty="0"/>
              <a:t> </a:t>
            </a:r>
            <a:r>
              <a:rPr lang="en-GB" i="1" dirty="0" err="1"/>
              <a:t>ni</a:t>
            </a:r>
            <a:r>
              <a:rPr lang="en-GB" dirty="0"/>
              <a:t>,		If I were you </a:t>
            </a:r>
          </a:p>
          <a:p>
            <a:r>
              <a:rPr lang="en-GB" i="1" dirty="0"/>
              <a:t>n</a:t>
            </a:r>
            <a:r>
              <a:rPr lang="yo-NG" i="1" dirty="0"/>
              <a:t>ì</a:t>
            </a:r>
            <a:r>
              <a:rPr lang="en-GB" i="1" dirty="0"/>
              <a:t>‘w</a:t>
            </a:r>
            <a:r>
              <a:rPr lang="yo-NG" i="1" dirty="0"/>
              <a:t>ọ</a:t>
            </a:r>
            <a:r>
              <a:rPr lang="en-GB" i="1" dirty="0"/>
              <a:t> </a:t>
            </a:r>
            <a:r>
              <a:rPr lang="en-GB" i="1" dirty="0" err="1"/>
              <a:t>ni</a:t>
            </a:r>
            <a:r>
              <a:rPr lang="en-GB" dirty="0"/>
              <a:t>				were you</a:t>
            </a:r>
          </a:p>
          <a:p>
            <a:r>
              <a:rPr lang="yo-NG" i="1" dirty="0"/>
              <a:t>Ǹ</a:t>
            </a:r>
            <a:r>
              <a:rPr lang="en-GB" i="1" dirty="0"/>
              <a:t> b</a:t>
            </a:r>
            <a:r>
              <a:rPr lang="yo-NG" i="1" dirty="0"/>
              <a:t>á</a:t>
            </a:r>
            <a:r>
              <a:rPr lang="en-GB" i="1" dirty="0"/>
              <a:t> f’</a:t>
            </a:r>
            <a:r>
              <a:rPr lang="yo-NG" i="1" dirty="0"/>
              <a:t>ẹsẹ̀ jó</a:t>
            </a:r>
            <a:r>
              <a:rPr lang="en-GB" i="1" dirty="0"/>
              <a:t>, f’</a:t>
            </a:r>
            <a:r>
              <a:rPr lang="yo-NG" i="1" dirty="0"/>
              <a:t>ẹsẹ̀</a:t>
            </a:r>
            <a:r>
              <a:rPr lang="en-GB" i="1" dirty="0"/>
              <a:t> j</a:t>
            </a:r>
            <a:r>
              <a:rPr lang="yo-NG" i="1" dirty="0"/>
              <a:t>ó</a:t>
            </a:r>
            <a:r>
              <a:rPr lang="en-GB" i="1" dirty="0"/>
              <a:t>,</a:t>
            </a:r>
            <a:r>
              <a:rPr lang="en-GB" dirty="0"/>
              <a:t>	 		I would dance with my legs</a:t>
            </a:r>
          </a:p>
          <a:p>
            <a:r>
              <a:rPr lang="en-GB" i="1" dirty="0"/>
              <a:t>F’</a:t>
            </a:r>
            <a:r>
              <a:rPr lang="yo-NG" i="1" dirty="0"/>
              <a:t>ẹ</a:t>
            </a:r>
            <a:r>
              <a:rPr lang="en-GB" i="1" dirty="0"/>
              <a:t> s</a:t>
            </a:r>
            <a:r>
              <a:rPr lang="yo-NG" i="1" dirty="0"/>
              <a:t>ẹ̀</a:t>
            </a:r>
            <a:r>
              <a:rPr lang="en-GB" i="1" dirty="0"/>
              <a:t> j</a:t>
            </a:r>
            <a:r>
              <a:rPr lang="yo-NG" i="1" dirty="0"/>
              <a:t>ó</a:t>
            </a:r>
            <a:r>
              <a:rPr lang="en-GB" dirty="0"/>
              <a:t>				With my legs, I would dance	</a:t>
            </a:r>
          </a:p>
          <a:p>
            <a:r>
              <a:rPr lang="en-GB" i="1" dirty="0"/>
              <a:t>B</a:t>
            </a:r>
            <a:r>
              <a:rPr lang="yo-NG" i="1" dirty="0"/>
              <a:t>ó</a:t>
            </a:r>
            <a:r>
              <a:rPr lang="en-GB" i="1" dirty="0"/>
              <a:t> b</a:t>
            </a:r>
            <a:r>
              <a:rPr lang="yo-NG" i="1" dirty="0"/>
              <a:t>á ṣ</a:t>
            </a:r>
            <a:r>
              <a:rPr lang="en-GB" i="1" dirty="0"/>
              <a:t>e p’</a:t>
            </a:r>
            <a:r>
              <a:rPr lang="yo-NG" i="1" dirty="0"/>
              <a:t>é</a:t>
            </a:r>
            <a:r>
              <a:rPr lang="en-GB" i="1" dirty="0"/>
              <a:t>mi n</a:t>
            </a:r>
            <a:r>
              <a:rPr lang="yo-NG" i="1" dirty="0"/>
              <a:t>ì</a:t>
            </a:r>
            <a:r>
              <a:rPr lang="en-GB" i="1" dirty="0"/>
              <a:t>’w</a:t>
            </a:r>
            <a:r>
              <a:rPr lang="yo-NG" i="1" dirty="0"/>
              <a:t>ọ</a:t>
            </a:r>
            <a:r>
              <a:rPr lang="en-GB" i="1" dirty="0"/>
              <a:t> </a:t>
            </a:r>
            <a:r>
              <a:rPr lang="en-GB" i="1" dirty="0" err="1"/>
              <a:t>ni</a:t>
            </a:r>
            <a:r>
              <a:rPr lang="en-GB" dirty="0"/>
              <a:t> </a:t>
            </a:r>
            <a:r>
              <a:rPr lang="en-GB" i="1" dirty="0" err="1"/>
              <a:t>ni</a:t>
            </a:r>
            <a:r>
              <a:rPr lang="en-GB" dirty="0"/>
              <a:t> 		If I were you </a:t>
            </a:r>
          </a:p>
          <a:p>
            <a:r>
              <a:rPr lang="yo-NG" i="1" dirty="0"/>
              <a:t>Ǹ</a:t>
            </a:r>
            <a:r>
              <a:rPr lang="en-GB" i="1" dirty="0"/>
              <a:t> b</a:t>
            </a:r>
            <a:r>
              <a:rPr lang="yo-NG" i="1" dirty="0"/>
              <a:t>á </a:t>
            </a:r>
            <a:r>
              <a:rPr lang="en-GB" i="1" dirty="0"/>
              <a:t>fi </a:t>
            </a:r>
            <a:r>
              <a:rPr lang="en-GB" i="1" dirty="0" err="1"/>
              <a:t>gbogbo</a:t>
            </a:r>
            <a:r>
              <a:rPr lang="en-GB" i="1" dirty="0"/>
              <a:t> </a:t>
            </a:r>
            <a:r>
              <a:rPr lang="en-GB" i="1" dirty="0" err="1"/>
              <a:t>ara</a:t>
            </a:r>
            <a:r>
              <a:rPr lang="en-GB" i="1" dirty="0"/>
              <a:t> j</a:t>
            </a:r>
            <a:r>
              <a:rPr lang="yo-NG" i="1" dirty="0"/>
              <a:t>ó</a:t>
            </a:r>
            <a:r>
              <a:rPr lang="en-GB" dirty="0"/>
              <a:t>			I would dance with my whole</a:t>
            </a:r>
          </a:p>
          <a:p>
            <a:r>
              <a:rPr lang="en-GB" dirty="0"/>
              <a:t>Body</a:t>
            </a:r>
          </a:p>
          <a:p>
            <a:r>
              <a:rPr lang="en-GB" dirty="0"/>
              <a:t>(A drum text inspiring and directing good dancing)</a:t>
            </a:r>
          </a:p>
          <a:p>
            <a:pPr marL="0" indent="0">
              <a:buNone/>
            </a:pPr>
            <a:r>
              <a:rPr lang="en-GB" i="1" dirty="0"/>
              <a:t> </a:t>
            </a:r>
            <a:endParaRPr lang="en-GB" dirty="0"/>
          </a:p>
          <a:p>
            <a:endParaRPr lang="en-GB" dirty="0"/>
          </a:p>
        </p:txBody>
      </p:sp>
    </p:spTree>
    <p:extLst>
      <p:ext uri="{BB962C8B-B14F-4D97-AF65-F5344CB8AC3E}">
        <p14:creationId xmlns:p14="http://schemas.microsoft.com/office/powerpoint/2010/main" val="3609346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YOUR ATTENTION</a:t>
            </a:r>
            <a:endParaRPr lang="en-GB" dirty="0"/>
          </a:p>
        </p:txBody>
      </p:sp>
      <p:pic>
        <p:nvPicPr>
          <p:cNvPr id="4" name="Picture 2" descr="C:\Users\Mobolanle\Pictures\40th\DSCF0104.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412776"/>
            <a:ext cx="5832648"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840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INDIGENOUS KNOWLEDGE</a:t>
            </a:r>
            <a:endParaRPr lang="en-GB" dirty="0"/>
          </a:p>
        </p:txBody>
      </p:sp>
      <p:sp>
        <p:nvSpPr>
          <p:cNvPr id="3" name="Content Placeholder 2"/>
          <p:cNvSpPr>
            <a:spLocks noGrp="1"/>
          </p:cNvSpPr>
          <p:nvPr>
            <p:ph idx="1"/>
          </p:nvPr>
        </p:nvSpPr>
        <p:spPr/>
        <p:txBody>
          <a:bodyPr/>
          <a:lstStyle/>
          <a:p>
            <a:r>
              <a:rPr lang="en-US" dirty="0"/>
              <a:t> information gained through experience or education. It is the beliefs of a people arising from practical knowledge</a:t>
            </a:r>
            <a:r>
              <a:rPr lang="en-US" dirty="0" smtClean="0"/>
              <a:t>.</a:t>
            </a:r>
          </a:p>
          <a:p>
            <a:r>
              <a:rPr lang="en-US" dirty="0"/>
              <a:t>archived in their oral traditions or other aspects of their folklore</a:t>
            </a:r>
            <a:r>
              <a:rPr lang="en-US" dirty="0" smtClean="0"/>
              <a:t>.</a:t>
            </a:r>
          </a:p>
          <a:p>
            <a:r>
              <a:rPr lang="en-US" dirty="0"/>
              <a:t>ranges from proverbs, folktales and other oral narratives to epics, chants, and other poetic forms</a:t>
            </a:r>
            <a:endParaRPr lang="en-GB" dirty="0"/>
          </a:p>
        </p:txBody>
      </p:sp>
    </p:spTree>
    <p:extLst>
      <p:ext uri="{BB962C8B-B14F-4D97-AF65-F5344CB8AC3E}">
        <p14:creationId xmlns:p14="http://schemas.microsoft.com/office/powerpoint/2010/main" val="2798476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a:t>
            </a:r>
            <a:endParaRPr lang="en-GB" dirty="0"/>
          </a:p>
        </p:txBody>
      </p:sp>
      <p:sp>
        <p:nvSpPr>
          <p:cNvPr id="3" name="Content Placeholder 2"/>
          <p:cNvSpPr>
            <a:spLocks noGrp="1"/>
          </p:cNvSpPr>
          <p:nvPr>
            <p:ph idx="1"/>
          </p:nvPr>
        </p:nvSpPr>
        <p:spPr/>
        <p:txBody>
          <a:bodyPr>
            <a:normAutofit/>
          </a:bodyPr>
          <a:lstStyle/>
          <a:p>
            <a:r>
              <a:rPr lang="en-GB" dirty="0" smtClean="0"/>
              <a:t>Performance is key in Oral Literatures </a:t>
            </a:r>
          </a:p>
          <a:p>
            <a:r>
              <a:rPr lang="en-GB" dirty="0" smtClean="0"/>
              <a:t>Oral art </a:t>
            </a:r>
            <a:r>
              <a:rPr lang="en-GB" dirty="0" err="1" smtClean="0"/>
              <a:t>livesin</a:t>
            </a:r>
            <a:r>
              <a:rPr lang="en-GB" dirty="0" smtClean="0"/>
              <a:t> performance</a:t>
            </a:r>
          </a:p>
          <a:p>
            <a:r>
              <a:rPr lang="en-GB" dirty="0" smtClean="0"/>
              <a:t>Performance </a:t>
            </a:r>
            <a:r>
              <a:rPr lang="en-GB" dirty="0"/>
              <a:t>art is a presentation genre that involves some degree of improvisation, in which an artist draws upon dance, music and drama</a:t>
            </a:r>
            <a:r>
              <a:rPr lang="en-GB" dirty="0" smtClean="0"/>
              <a:t>.</a:t>
            </a:r>
          </a:p>
          <a:p>
            <a:r>
              <a:rPr lang="en-GB" dirty="0" smtClean="0"/>
              <a:t> </a:t>
            </a:r>
            <a:r>
              <a:rPr lang="en-GB" dirty="0"/>
              <a:t>In performance, different forms of expressions are mixed. </a:t>
            </a:r>
            <a:endParaRPr lang="en-GB" dirty="0" smtClean="0"/>
          </a:p>
          <a:p>
            <a:r>
              <a:rPr lang="en-GB" dirty="0" smtClean="0"/>
              <a:t>Performance </a:t>
            </a:r>
            <a:r>
              <a:rPr lang="en-GB" dirty="0"/>
              <a:t>arts also incorporate elements of audience involvement</a:t>
            </a:r>
          </a:p>
        </p:txBody>
      </p:sp>
    </p:spTree>
    <p:extLst>
      <p:ext uri="{BB962C8B-B14F-4D97-AF65-F5344CB8AC3E}">
        <p14:creationId xmlns:p14="http://schemas.microsoft.com/office/powerpoint/2010/main" val="111564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ORALITY</a:t>
            </a:r>
            <a:endParaRPr lang="en-GB" dirty="0"/>
          </a:p>
        </p:txBody>
      </p:sp>
      <p:sp>
        <p:nvSpPr>
          <p:cNvPr id="3" name="Content Placeholder 2"/>
          <p:cNvSpPr>
            <a:spLocks noGrp="1"/>
          </p:cNvSpPr>
          <p:nvPr>
            <p:ph idx="1"/>
          </p:nvPr>
        </p:nvSpPr>
        <p:spPr/>
        <p:txBody>
          <a:bodyPr>
            <a:normAutofit/>
          </a:bodyPr>
          <a:lstStyle/>
          <a:p>
            <a:r>
              <a:rPr lang="en-GB" dirty="0"/>
              <a:t>people’s cultural memory; </a:t>
            </a:r>
            <a:endParaRPr lang="en-GB" dirty="0" smtClean="0"/>
          </a:p>
          <a:p>
            <a:r>
              <a:rPr lang="en-GB" dirty="0"/>
              <a:t> Through </a:t>
            </a:r>
            <a:r>
              <a:rPr lang="en-GB" dirty="0" err="1"/>
              <a:t>orality</a:t>
            </a:r>
            <a:r>
              <a:rPr lang="en-GB" dirty="0"/>
              <a:t>, people of African descent vault immense knowledge and wisdom</a:t>
            </a:r>
            <a:r>
              <a:rPr lang="en-GB" dirty="0" smtClean="0"/>
              <a:t>.</a:t>
            </a:r>
          </a:p>
          <a:p>
            <a:r>
              <a:rPr lang="en-GB" dirty="0"/>
              <a:t> knowledge, art, ideas and cultural material is received, preserved and transmitted orally from one generation to </a:t>
            </a:r>
            <a:r>
              <a:rPr lang="en-GB" dirty="0" smtClean="0"/>
              <a:t>another</a:t>
            </a:r>
          </a:p>
          <a:p>
            <a:r>
              <a:rPr lang="en-GB" dirty="0" smtClean="0"/>
              <a:t>recall </a:t>
            </a:r>
            <a:r>
              <a:rPr lang="en-GB" dirty="0"/>
              <a:t>and transmission of a specific, preserved textual and </a:t>
            </a:r>
            <a:r>
              <a:rPr lang="en-GB" u="sng" dirty="0">
                <a:hlinkClick r:id="rId2" tooltip="Culture"/>
              </a:rPr>
              <a:t>cultural</a:t>
            </a:r>
            <a:r>
              <a:rPr lang="en-GB" dirty="0"/>
              <a:t> knowledge through vocal utterance</a:t>
            </a:r>
          </a:p>
          <a:p>
            <a:r>
              <a:rPr lang="en-GB" dirty="0"/>
              <a:t> </a:t>
            </a:r>
          </a:p>
          <a:p>
            <a:endParaRPr lang="en-GB" b="1" dirty="0"/>
          </a:p>
        </p:txBody>
      </p:sp>
    </p:spTree>
    <p:extLst>
      <p:ext uri="{BB962C8B-B14F-4D97-AF65-F5344CB8AC3E}">
        <p14:creationId xmlns:p14="http://schemas.microsoft.com/office/powerpoint/2010/main" val="2104508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CHALLENGE</a:t>
            </a:r>
            <a:endParaRPr lang="en-GB" dirty="0"/>
          </a:p>
        </p:txBody>
      </p:sp>
      <p:sp>
        <p:nvSpPr>
          <p:cNvPr id="3" name="Content Placeholder 2"/>
          <p:cNvSpPr>
            <a:spLocks noGrp="1"/>
          </p:cNvSpPr>
          <p:nvPr>
            <p:ph idx="1"/>
          </p:nvPr>
        </p:nvSpPr>
        <p:spPr/>
        <p:txBody>
          <a:bodyPr/>
          <a:lstStyle/>
          <a:p>
            <a:r>
              <a:rPr lang="en-GB" dirty="0" smtClean="0"/>
              <a:t>Oral creative </a:t>
            </a:r>
            <a:r>
              <a:rPr lang="en-GB" dirty="0"/>
              <a:t>works are increasingly endangered as globalisation and rapid socio-economic change exert complex pressures on </a:t>
            </a:r>
            <a:r>
              <a:rPr lang="en-GB" dirty="0" smtClean="0"/>
              <a:t>many African communities, especially smaller communities</a:t>
            </a:r>
          </a:p>
          <a:p>
            <a:r>
              <a:rPr lang="en-GB" dirty="0" smtClean="0"/>
              <a:t> Globalisation can erode </a:t>
            </a:r>
            <a:r>
              <a:rPr lang="en-GB" dirty="0"/>
              <a:t>expressive diversity and </a:t>
            </a:r>
            <a:r>
              <a:rPr lang="en-GB" dirty="0" smtClean="0"/>
              <a:t>transform African culture </a:t>
            </a:r>
            <a:r>
              <a:rPr lang="en-GB" dirty="0"/>
              <a:t>through assimilation to more dominant ways of life.</a:t>
            </a:r>
          </a:p>
        </p:txBody>
      </p:sp>
    </p:spTree>
    <p:extLst>
      <p:ext uri="{BB962C8B-B14F-4D97-AF65-F5344CB8AC3E}">
        <p14:creationId xmlns:p14="http://schemas.microsoft.com/office/powerpoint/2010/main" val="5787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CHANGING TIMES</a:t>
            </a:r>
            <a:endParaRPr lang="en-GB" dirty="0"/>
          </a:p>
        </p:txBody>
      </p:sp>
      <p:sp>
        <p:nvSpPr>
          <p:cNvPr id="3" name="Content Placeholder 2"/>
          <p:cNvSpPr>
            <a:spLocks noGrp="1"/>
          </p:cNvSpPr>
          <p:nvPr>
            <p:ph idx="1"/>
          </p:nvPr>
        </p:nvSpPr>
        <p:spPr/>
        <p:txBody>
          <a:bodyPr>
            <a:normAutofit/>
          </a:bodyPr>
          <a:lstStyle/>
          <a:p>
            <a:r>
              <a:rPr lang="en-GB" dirty="0"/>
              <a:t>Rapid socio, economic and political changes have occurred in Africa since the era of colonization and </a:t>
            </a:r>
            <a:r>
              <a:rPr lang="en-GB" dirty="0" err="1"/>
              <a:t>moreso</a:t>
            </a:r>
            <a:r>
              <a:rPr lang="en-GB" dirty="0"/>
              <a:t> in the </a:t>
            </a:r>
            <a:r>
              <a:rPr lang="en-GB" dirty="0" smtClean="0"/>
              <a:t> </a:t>
            </a:r>
            <a:r>
              <a:rPr lang="en-GB" dirty="0"/>
              <a:t>present </a:t>
            </a:r>
            <a:r>
              <a:rPr lang="en-GB" dirty="0" smtClean="0"/>
              <a:t>era of </a:t>
            </a:r>
            <a:r>
              <a:rPr lang="en-GB" dirty="0"/>
              <a:t>globalisation. </a:t>
            </a:r>
            <a:endParaRPr lang="en-GB" dirty="0" smtClean="0"/>
          </a:p>
          <a:p>
            <a:r>
              <a:rPr lang="en-GB" dirty="0" smtClean="0"/>
              <a:t>This </a:t>
            </a:r>
            <a:r>
              <a:rPr lang="en-GB" dirty="0"/>
              <a:t>changes have had far reaching effects on the societal modes of education, communication, </a:t>
            </a:r>
            <a:r>
              <a:rPr lang="en-GB" dirty="0" smtClean="0"/>
              <a:t>governance </a:t>
            </a:r>
            <a:r>
              <a:rPr lang="en-GB" dirty="0"/>
              <a:t>structure, religions, </a:t>
            </a:r>
            <a:r>
              <a:rPr lang="en-GB" dirty="0" smtClean="0"/>
              <a:t>languages</a:t>
            </a:r>
            <a:r>
              <a:rPr lang="en-GB" dirty="0"/>
              <a:t>, cultures and literatures. </a:t>
            </a:r>
          </a:p>
          <a:p>
            <a:endParaRPr lang="en-GB" dirty="0"/>
          </a:p>
        </p:txBody>
      </p:sp>
    </p:spTree>
    <p:extLst>
      <p:ext uri="{BB962C8B-B14F-4D97-AF65-F5344CB8AC3E}">
        <p14:creationId xmlns:p14="http://schemas.microsoft.com/office/powerpoint/2010/main" val="3143217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CHANGING MODES OF COMMUNICATION</a:t>
            </a:r>
            <a:endParaRPr lang="en-GB" dirty="0"/>
          </a:p>
        </p:txBody>
      </p:sp>
      <p:sp>
        <p:nvSpPr>
          <p:cNvPr id="3" name="Content Placeholder 2"/>
          <p:cNvSpPr>
            <a:spLocks noGrp="1"/>
          </p:cNvSpPr>
          <p:nvPr>
            <p:ph idx="1"/>
          </p:nvPr>
        </p:nvSpPr>
        <p:spPr/>
        <p:txBody>
          <a:bodyPr/>
          <a:lstStyle/>
          <a:p>
            <a:r>
              <a:rPr lang="en-GB" dirty="0" smtClean="0"/>
              <a:t>ORAL-WORD OF MOUTH</a:t>
            </a:r>
          </a:p>
          <a:p>
            <a:r>
              <a:rPr lang="en-GB" dirty="0" smtClean="0"/>
              <a:t>PRINT- WRITTEN AND PRINTED</a:t>
            </a:r>
          </a:p>
          <a:p>
            <a:r>
              <a:rPr lang="en-GB" dirty="0" smtClean="0"/>
              <a:t>ELECTRONIC- RADIO, TELEVISION, PHONES</a:t>
            </a:r>
          </a:p>
          <a:p>
            <a:r>
              <a:rPr lang="en-GB" dirty="0" smtClean="0"/>
              <a:t>DIGITAL</a:t>
            </a:r>
            <a:endParaRPr lang="en-GB" dirty="0"/>
          </a:p>
        </p:txBody>
      </p:sp>
    </p:spTree>
    <p:extLst>
      <p:ext uri="{BB962C8B-B14F-4D97-AF65-F5344CB8AC3E}">
        <p14:creationId xmlns:p14="http://schemas.microsoft.com/office/powerpoint/2010/main" val="1851817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TotalTime>
  <Words>1639</Words>
  <Application>Microsoft Office PowerPoint</Application>
  <PresentationFormat>On-screen Show (4:3)</PresentationFormat>
  <Paragraphs>148</Paragraphs>
  <Slides>34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Trebuchet MS</vt:lpstr>
      <vt:lpstr>Wingdings</vt:lpstr>
      <vt:lpstr>Wingdings 2</vt:lpstr>
      <vt:lpstr>Opulent</vt:lpstr>
      <vt:lpstr>AFRICAN ORAL LITERATUTRES AND DIGITAL ORALITY </vt:lpstr>
      <vt:lpstr>PRAMBLE</vt:lpstr>
      <vt:lpstr>INTRODUCTION </vt:lpstr>
      <vt:lpstr>INDIGENOUS KNOWLEDGE</vt:lpstr>
      <vt:lpstr>PERFORMANCE</vt:lpstr>
      <vt:lpstr>ORALITY</vt:lpstr>
      <vt:lpstr>THE CHALLENGE</vt:lpstr>
      <vt:lpstr>THE CHANGING TIMES</vt:lpstr>
      <vt:lpstr>CHANGING MODES OF COMMUNICATION</vt:lpstr>
      <vt:lpstr>DIGITAL ORALITY</vt:lpstr>
      <vt:lpstr>PowerPoint Presentation</vt:lpstr>
      <vt:lpstr>WALTER ONG’S CLASSIFICATION: PRIMARY ORALITY</vt:lpstr>
      <vt:lpstr>SECONDARY ORALITY</vt:lpstr>
      <vt:lpstr>DIGITAL ORALITY</vt:lpstr>
      <vt:lpstr>MULTILITERACIES  </vt:lpstr>
      <vt:lpstr>DIGITAL TECHNOLOGICAL TOOLS: PODCASTING</vt:lpstr>
      <vt:lpstr>DIGITAL TECHNOLOGICAL TOOLS: VODCASTING</vt:lpstr>
      <vt:lpstr>PowerPoint Presentation</vt:lpstr>
      <vt:lpstr>ELECTRONIC VERSUS DIGITAL AGE</vt:lpstr>
      <vt:lpstr>PowerPoint Presentation</vt:lpstr>
      <vt:lpstr>NEED FOR DIGITAL ORALITY SKILLS</vt:lpstr>
      <vt:lpstr>DIGITAL LITERACY</vt:lpstr>
      <vt:lpstr>ADVANTAGES OF DIGIYAL ORALITY</vt:lpstr>
      <vt:lpstr>NEW  MEDIA</vt:lpstr>
      <vt:lpstr>CREATIVE INDUSTRIES</vt:lpstr>
      <vt:lpstr>CULTURAL INDUSTRIES</vt:lpstr>
      <vt:lpstr>THE VALUE OF CREATIVE/CULTURAL INDUSTRIES</vt:lpstr>
      <vt:lpstr>THE VALUE OF CREATIVE/CULTURAL INDUSTRIES –CULTURAL WEALTH</vt:lpstr>
      <vt:lpstr>SUMMARY</vt:lpstr>
      <vt:lpstr>CONCLUSION</vt:lpstr>
      <vt:lpstr>RECOMMENDATIONS</vt:lpstr>
      <vt:lpstr>PowerPoint Presentation</vt:lpstr>
      <vt:lpstr>PowerPoint Presentation</vt:lpstr>
      <vt:lpstr>THANK YOU FOR YOUR ATTENTION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ORAL LITERATUTRES AND DIGITAL ORALITY: PROSPECTS AND CHALLENGES</dc:title>
  <dc:creator>Mobolanle</dc:creator>
  <cp:lastModifiedBy>Sotunsa Mobolanle Ebunoluwa</cp:lastModifiedBy>
  <cp:revision>29</cp:revision>
  <dcterms:created xsi:type="dcterms:W3CDTF">2016-10-20T04:34:39Z</dcterms:created>
  <dcterms:modified xsi:type="dcterms:W3CDTF">2017-11-24T12:40:09Z</dcterms:modified>
</cp:coreProperties>
</file>